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4"/>
  </p:notesMasterIdLst>
  <p:sldIdLst>
    <p:sldId id="1346" r:id="rId5"/>
    <p:sldId id="261" r:id="rId6"/>
    <p:sldId id="335" r:id="rId7"/>
    <p:sldId id="263" r:id="rId8"/>
    <p:sldId id="337" r:id="rId9"/>
    <p:sldId id="264" r:id="rId10"/>
    <p:sldId id="338" r:id="rId11"/>
    <p:sldId id="339" r:id="rId12"/>
    <p:sldId id="265" r:id="rId13"/>
    <p:sldId id="266" r:id="rId14"/>
    <p:sldId id="340" r:id="rId15"/>
    <p:sldId id="268" r:id="rId16"/>
    <p:sldId id="269" r:id="rId17"/>
    <p:sldId id="336" r:id="rId18"/>
    <p:sldId id="272" r:id="rId19"/>
    <p:sldId id="270" r:id="rId20"/>
    <p:sldId id="331" r:id="rId21"/>
    <p:sldId id="333" r:id="rId22"/>
    <p:sldId id="330" r:id="rId23"/>
    <p:sldId id="334" r:id="rId24"/>
    <p:sldId id="273" r:id="rId25"/>
    <p:sldId id="274" r:id="rId26"/>
    <p:sldId id="276" r:id="rId27"/>
    <p:sldId id="318" r:id="rId28"/>
    <p:sldId id="1347" r:id="rId29"/>
    <p:sldId id="279" r:id="rId30"/>
    <p:sldId id="341" r:id="rId31"/>
    <p:sldId id="332" r:id="rId32"/>
    <p:sldId id="1348" r:id="rId33"/>
    <p:sldId id="1349" r:id="rId34"/>
    <p:sldId id="1350" r:id="rId35"/>
    <p:sldId id="1351" r:id="rId36"/>
    <p:sldId id="1352" r:id="rId37"/>
    <p:sldId id="1353" r:id="rId38"/>
    <p:sldId id="1354" r:id="rId39"/>
    <p:sldId id="1355" r:id="rId40"/>
    <p:sldId id="1356" r:id="rId41"/>
    <p:sldId id="1357" r:id="rId42"/>
    <p:sldId id="1361" r:id="rId43"/>
    <p:sldId id="1358" r:id="rId44"/>
    <p:sldId id="1359" r:id="rId45"/>
    <p:sldId id="1360" r:id="rId46"/>
    <p:sldId id="1362" r:id="rId47"/>
    <p:sldId id="1363" r:id="rId48"/>
    <p:sldId id="1364" r:id="rId49"/>
    <p:sldId id="1365" r:id="rId50"/>
    <p:sldId id="1366" r:id="rId51"/>
    <p:sldId id="1367" r:id="rId52"/>
    <p:sldId id="1345" r:id="rId53"/>
  </p:sldIdLst>
  <p:sldSz cx="7775575" cy="10907713"/>
  <p:notesSz cx="6669088" cy="9926638"/>
  <p:embeddedFontLst>
    <p:embeddedFont>
      <p:font typeface="Montserrat" pitchFamily="2"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26">
          <p15:clr>
            <a:srgbClr val="A4A3A4"/>
          </p15:clr>
        </p15:guide>
        <p15:guide id="2" pos="4762" userDrawn="1">
          <p15:clr>
            <a:srgbClr val="A4A3A4"/>
          </p15:clr>
        </p15:guide>
        <p15:guide id="3" orient="horz" pos="6225" userDrawn="1">
          <p15:clr>
            <a:srgbClr val="A4A3A4"/>
          </p15:clr>
        </p15:guide>
        <p15:guide id="4" pos="385" userDrawn="1">
          <p15:clr>
            <a:srgbClr val="A4A3A4"/>
          </p15:clr>
        </p15:guide>
        <p15:guide id="5" orient="horz" pos="805">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ghoAnTPfiWp7zKiaVB0y7MDVYH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966"/>
    <a:srgbClr val="CEBEDD"/>
    <a:srgbClr val="F9AA73"/>
    <a:srgbClr val="69BCAC"/>
    <a:srgbClr val="3FC2E0"/>
    <a:srgbClr val="4E11A7"/>
    <a:srgbClr val="EEC722"/>
    <a:srgbClr val="CC0099"/>
    <a:srgbClr val="EBE625"/>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A1EF51-FC46-470B-8D8F-9C001BD7D7E6}">
  <a:tblStyle styleId="{4FA1EF51-FC46-470B-8D8F-9C001BD7D7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9"/>
          </a:solidFill>
        </a:fill>
      </a:tcStyle>
    </a:wholeTbl>
    <a:band1H>
      <a:tcTxStyle b="off" i="off"/>
      <a:tcStyle>
        <a:tcBdr/>
        <a:fill>
          <a:solidFill>
            <a:srgbClr val="CCCDCF"/>
          </a:solidFill>
        </a:fill>
      </a:tcStyle>
    </a:band1H>
    <a:band2H>
      <a:tcTxStyle b="off" i="off"/>
      <a:tcStyle>
        <a:tcBdr/>
      </a:tcStyle>
    </a:band2H>
    <a:band1V>
      <a:tcTxStyle b="off" i="off"/>
      <a:tcStyle>
        <a:tcBdr/>
        <a:fill>
          <a:solidFill>
            <a:srgbClr val="CCCDC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617C46E-9A9C-489A-8156-2B813676127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69" autoAdjust="0"/>
    <p:restoredTop sz="93039" autoAdjust="0"/>
  </p:normalViewPr>
  <p:slideViewPr>
    <p:cSldViewPr snapToGrid="0">
      <p:cViewPr>
        <p:scale>
          <a:sx n="77" d="100"/>
          <a:sy n="77" d="100"/>
        </p:scale>
        <p:origin x="768" y="-2444"/>
      </p:cViewPr>
      <p:guideLst>
        <p:guide pos="2426"/>
        <p:guide pos="4762"/>
        <p:guide orient="horz" pos="6225"/>
        <p:guide pos="385"/>
        <p:guide orient="horz" pos="805"/>
      </p:guideLst>
    </p:cSldViewPr>
  </p:slideViewPr>
  <p:notesTextViewPr>
    <p:cViewPr>
      <p:scale>
        <a:sx n="1" d="1"/>
        <a:sy n="1" d="1"/>
      </p:scale>
      <p:origin x="0" y="0"/>
    </p:cViewPr>
  </p:notesTextViewPr>
  <p:sorterViewPr>
    <p:cViewPr>
      <p:scale>
        <a:sx n="180" d="100"/>
        <a:sy n="180" d="100"/>
      </p:scale>
      <p:origin x="0" y="-27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84"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83"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8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p2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1" name="Google Shape;1721;p2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2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2" name="Google Shape;1812;p2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611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2" name="Google Shape;1832;p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p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2" name="Google Shape;1842;p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8" name="Google Shape;1748;p7: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802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p3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1" name="Google Shape;1871;p3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2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1" name="Google Shape;1851;p2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2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1" name="Google Shape;1851;p2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199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2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1" name="Google Shape;1851;p2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896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2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1" name="Google Shape;1851;p2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91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2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1" name="Google Shape;1851;p2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564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8" name="Google Shape;1748;p7: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006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3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1" name="Google Shape;1881;p3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3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2" name="Google Shape;1892;p33: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3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4" name="Google Shape;1914;p3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p3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6" name="Google Shape;1936;p37: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9142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a:extLst>
            <a:ext uri="{FF2B5EF4-FFF2-40B4-BE49-F238E27FC236}">
              <a16:creationId xmlns:a16="http://schemas.microsoft.com/office/drawing/2014/main" id="{520F150C-AB0E-A924-C628-B1BF9C502FB4}"/>
            </a:ext>
          </a:extLst>
        </p:cNvPr>
        <p:cNvGrpSpPr/>
        <p:nvPr/>
      </p:nvGrpSpPr>
      <p:grpSpPr>
        <a:xfrm>
          <a:off x="0" y="0"/>
          <a:ext cx="0" cy="0"/>
          <a:chOff x="0" y="0"/>
          <a:chExt cx="0" cy="0"/>
        </a:xfrm>
      </p:grpSpPr>
      <p:sp>
        <p:nvSpPr>
          <p:cNvPr id="1935" name="Google Shape;1935;p37:notes">
            <a:extLst>
              <a:ext uri="{FF2B5EF4-FFF2-40B4-BE49-F238E27FC236}">
                <a16:creationId xmlns:a16="http://schemas.microsoft.com/office/drawing/2014/main" id="{336793D8-10FB-F6C8-45AD-9370A72E7EB5}"/>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6" name="Google Shape;1936;p37:notes">
            <a:extLst>
              <a:ext uri="{FF2B5EF4-FFF2-40B4-BE49-F238E27FC236}">
                <a16:creationId xmlns:a16="http://schemas.microsoft.com/office/drawing/2014/main" id="{6B56D1B1-520A-5F57-79EC-9F9BD891BBB2}"/>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394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p4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7" name="Google Shape;1947;p4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p4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7" name="Google Shape;1947;p4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162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p2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1" name="Google Shape;1851;p2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1613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a:extLst>
            <a:ext uri="{FF2B5EF4-FFF2-40B4-BE49-F238E27FC236}">
              <a16:creationId xmlns:a16="http://schemas.microsoft.com/office/drawing/2014/main" id="{97EC53F5-A8BE-ED4C-E084-D3CE367E8557}"/>
            </a:ext>
          </a:extLst>
        </p:cNvPr>
        <p:cNvGrpSpPr/>
        <p:nvPr/>
      </p:nvGrpSpPr>
      <p:grpSpPr>
        <a:xfrm>
          <a:off x="0" y="0"/>
          <a:ext cx="0" cy="0"/>
          <a:chOff x="0" y="0"/>
          <a:chExt cx="0" cy="0"/>
        </a:xfrm>
      </p:grpSpPr>
      <p:sp>
        <p:nvSpPr>
          <p:cNvPr id="1784" name="Google Shape;1784;p24:notes">
            <a:extLst>
              <a:ext uri="{FF2B5EF4-FFF2-40B4-BE49-F238E27FC236}">
                <a16:creationId xmlns:a16="http://schemas.microsoft.com/office/drawing/2014/main" id="{6064697C-8DCA-7C29-B54B-71B91BE5A718}"/>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5" name="Google Shape;1785;p24:notes">
            <a:extLst>
              <a:ext uri="{FF2B5EF4-FFF2-40B4-BE49-F238E27FC236}">
                <a16:creationId xmlns:a16="http://schemas.microsoft.com/office/drawing/2014/main" id="{2DF28C64-9047-7A00-587E-22387AC09ADA}"/>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5763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62E712BA-043E-F148-5DF8-ABF154CA3C3A}"/>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5536D40C-0826-DB19-9831-C84B15CDB7AC}"/>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Roles icons created by </a:t>
            </a:r>
            <a:r>
              <a:rPr lang="en-GB" dirty="0" err="1"/>
              <a:t>Eucalyp</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Example icons created by </a:t>
            </a:r>
            <a:r>
              <a:rPr lang="en-GB" dirty="0" err="1"/>
              <a:t>gravisio</a:t>
            </a:r>
            <a:r>
              <a:rPr lang="en-GB" dirty="0"/>
              <a:t> - </a:t>
            </a:r>
            <a:r>
              <a:rPr lang="en-GB" dirty="0" err="1"/>
              <a:t>Flaticon</a:t>
            </a:r>
            <a:endParaRPr dirty="0"/>
          </a:p>
        </p:txBody>
      </p:sp>
      <p:sp>
        <p:nvSpPr>
          <p:cNvPr id="1812" name="Google Shape;1812;p26:notes">
            <a:extLst>
              <a:ext uri="{FF2B5EF4-FFF2-40B4-BE49-F238E27FC236}">
                <a16:creationId xmlns:a16="http://schemas.microsoft.com/office/drawing/2014/main" id="{414125F7-992F-0723-1D57-3A7210AD9AEE}"/>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907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2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6" name="Google Shape;1766;p23: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213F6FC3-20C1-0AFB-DCEB-C1BE1567702B}"/>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AD3FCD2B-1723-BF7B-A0F3-23B900C925E5}"/>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Think icons created by </a:t>
            </a:r>
            <a:r>
              <a:rPr lang="en-GB" dirty="0" err="1"/>
              <a:t>Smashicons</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Problem solving icons created by </a:t>
            </a:r>
            <a:r>
              <a:rPr lang="en-GB" dirty="0" err="1"/>
              <a:t>JunGSa</a:t>
            </a:r>
            <a:r>
              <a:rPr lang="en-GB" dirty="0"/>
              <a:t> - </a:t>
            </a:r>
            <a:r>
              <a:rPr lang="en-GB" dirty="0" err="1"/>
              <a:t>Flaticon</a:t>
            </a:r>
            <a:endParaRPr dirty="0"/>
          </a:p>
        </p:txBody>
      </p:sp>
      <p:sp>
        <p:nvSpPr>
          <p:cNvPr id="1812" name="Google Shape;1812;p26:notes">
            <a:extLst>
              <a:ext uri="{FF2B5EF4-FFF2-40B4-BE49-F238E27FC236}">
                <a16:creationId xmlns:a16="http://schemas.microsoft.com/office/drawing/2014/main" id="{B97B559D-A7CB-460D-93F4-2918B54F81FD}"/>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359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47F6B4CF-B294-E21C-0C90-9F0ED7C4A18B}"/>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7304B6D5-A33B-D32B-BA36-D2BA9AD049EA}"/>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Repetition icons created by </a:t>
            </a:r>
            <a:r>
              <a:rPr lang="en-GB" dirty="0" err="1"/>
              <a:t>Superndre</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Microlearning icons created by Hayyan Haider - </a:t>
            </a:r>
            <a:r>
              <a:rPr lang="en-GB" dirty="0" err="1"/>
              <a:t>Flaticon</a:t>
            </a:r>
            <a:endParaRPr dirty="0"/>
          </a:p>
        </p:txBody>
      </p:sp>
      <p:sp>
        <p:nvSpPr>
          <p:cNvPr id="1812" name="Google Shape;1812;p26:notes">
            <a:extLst>
              <a:ext uri="{FF2B5EF4-FFF2-40B4-BE49-F238E27FC236}">
                <a16:creationId xmlns:a16="http://schemas.microsoft.com/office/drawing/2014/main" id="{F95D86FA-95CD-04B1-7DC9-F33CC7CFFD0A}"/>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501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078394EA-366A-ED65-EB6D-A35296DA5B4A}"/>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9C2B62D9-4B0E-88C4-FD4E-971DBFB9F349}"/>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Whitepapers icons created by </a:t>
            </a:r>
            <a:r>
              <a:rPr lang="en-GB" dirty="0" err="1"/>
              <a:t>gravisio</a:t>
            </a:r>
            <a:r>
              <a:rPr lang="en-GB" dirty="0"/>
              <a:t> - </a:t>
            </a:r>
            <a:r>
              <a:rPr lang="en-GB" dirty="0" err="1"/>
              <a:t>Flaticon</a:t>
            </a:r>
            <a:endParaRPr dirty="0"/>
          </a:p>
        </p:txBody>
      </p:sp>
      <p:sp>
        <p:nvSpPr>
          <p:cNvPr id="1812" name="Google Shape;1812;p26:notes">
            <a:extLst>
              <a:ext uri="{FF2B5EF4-FFF2-40B4-BE49-F238E27FC236}">
                <a16:creationId xmlns:a16="http://schemas.microsoft.com/office/drawing/2014/main" id="{48526EFD-D0D7-3BDA-AA72-152E1D9AEBC1}"/>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180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C1C78FE6-CA28-2C78-256B-7966FD2F5316}"/>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2FE4D148-FEBE-D0B7-BF7B-BA6417FB1C15}"/>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Motivation icons created by </a:t>
            </a:r>
            <a:r>
              <a:rPr lang="en-GB" dirty="0" err="1"/>
              <a:t>Uniconlabs</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Peer icons created by HAJICON - </a:t>
            </a:r>
            <a:r>
              <a:rPr lang="en-GB" dirty="0" err="1"/>
              <a:t>Flaticon</a:t>
            </a:r>
            <a:endParaRPr dirty="0"/>
          </a:p>
        </p:txBody>
      </p:sp>
      <p:sp>
        <p:nvSpPr>
          <p:cNvPr id="1812" name="Google Shape;1812;p26:notes">
            <a:extLst>
              <a:ext uri="{FF2B5EF4-FFF2-40B4-BE49-F238E27FC236}">
                <a16:creationId xmlns:a16="http://schemas.microsoft.com/office/drawing/2014/main" id="{C8ABEB50-B01A-0CD2-F7FE-BB874D55E458}"/>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71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577BD09D-16A4-8E5D-A74C-83278B5DBEC4}"/>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FAF4354D-785F-6020-66D7-B7FE6CA8E849}"/>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Presentation icons created by </a:t>
            </a:r>
            <a:r>
              <a:rPr lang="en-GB" dirty="0" err="1"/>
              <a:t>alkhalifi</a:t>
            </a:r>
            <a:r>
              <a:rPr lang="en-GB" dirty="0"/>
              <a:t> design – </a:t>
            </a:r>
            <a:r>
              <a:rPr lang="en-GB" dirty="0" err="1"/>
              <a:t>Flatico</a:t>
            </a:r>
            <a:endParaRPr lang="en-GB" dirty="0"/>
          </a:p>
          <a:p>
            <a:pPr marL="0" lvl="0" indent="0" algn="l" rtl="0">
              <a:lnSpc>
                <a:spcPct val="100000"/>
              </a:lnSpc>
              <a:spcBef>
                <a:spcPts val="0"/>
              </a:spcBef>
              <a:spcAft>
                <a:spcPts val="0"/>
              </a:spcAft>
              <a:buSzPts val="1400"/>
              <a:buNone/>
            </a:pPr>
            <a:r>
              <a:rPr lang="en-GB" dirty="0"/>
              <a:t>Cohort icons created by Yasa Design - </a:t>
            </a:r>
            <a:r>
              <a:rPr lang="en-GB" dirty="0" err="1"/>
              <a:t>Flaticon</a:t>
            </a:r>
            <a:endParaRPr dirty="0"/>
          </a:p>
        </p:txBody>
      </p:sp>
      <p:sp>
        <p:nvSpPr>
          <p:cNvPr id="1812" name="Google Shape;1812;p26:notes">
            <a:extLst>
              <a:ext uri="{FF2B5EF4-FFF2-40B4-BE49-F238E27FC236}">
                <a16:creationId xmlns:a16="http://schemas.microsoft.com/office/drawing/2014/main" id="{7348FEEB-0907-81F7-0808-DF050703A8AD}"/>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0726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896CE46C-FE7C-7A07-3898-862049E34784}"/>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F78BF751-4C4B-A9C3-837F-F7D44034AC2D}"/>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Think icons created by </a:t>
            </a:r>
            <a:r>
              <a:rPr lang="en-GB" dirty="0" err="1"/>
              <a:t>Smashicons</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Example icons created by </a:t>
            </a:r>
            <a:r>
              <a:rPr lang="en-GB" dirty="0" err="1"/>
              <a:t>gravisio</a:t>
            </a:r>
            <a:r>
              <a:rPr lang="en-GB" dirty="0"/>
              <a:t> - </a:t>
            </a:r>
            <a:r>
              <a:rPr lang="en-GB" dirty="0" err="1"/>
              <a:t>Flaticon</a:t>
            </a:r>
            <a:endParaRPr dirty="0"/>
          </a:p>
        </p:txBody>
      </p:sp>
      <p:sp>
        <p:nvSpPr>
          <p:cNvPr id="1812" name="Google Shape;1812;p26:notes">
            <a:extLst>
              <a:ext uri="{FF2B5EF4-FFF2-40B4-BE49-F238E27FC236}">
                <a16:creationId xmlns:a16="http://schemas.microsoft.com/office/drawing/2014/main" id="{FEEA769C-EE98-9D45-E640-DC974BD9FC5E}"/>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861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CE8D2763-ED49-301A-1C2F-D556563CEE85}"/>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DB4CB55D-DF83-76FA-5A5A-1A3F85C9F69F}"/>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Roles icons created by </a:t>
            </a:r>
            <a:r>
              <a:rPr lang="en-GB" dirty="0" err="1"/>
              <a:t>Eucalyp</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Debate icons created by </a:t>
            </a:r>
            <a:r>
              <a:rPr lang="en-GB" dirty="0" err="1"/>
              <a:t>Eucalyp</a:t>
            </a:r>
            <a:r>
              <a:rPr lang="en-GB" dirty="0"/>
              <a:t> - </a:t>
            </a:r>
            <a:r>
              <a:rPr lang="en-GB" dirty="0" err="1"/>
              <a:t>Flaticon</a:t>
            </a:r>
            <a:endParaRPr lang="en-GB" dirty="0"/>
          </a:p>
        </p:txBody>
      </p:sp>
      <p:sp>
        <p:nvSpPr>
          <p:cNvPr id="1812" name="Google Shape;1812;p26:notes">
            <a:extLst>
              <a:ext uri="{FF2B5EF4-FFF2-40B4-BE49-F238E27FC236}">
                <a16:creationId xmlns:a16="http://schemas.microsoft.com/office/drawing/2014/main" id="{A4AD8E79-6421-D996-6C5B-E27EF97868A0}"/>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4294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FBB83C8A-EFF6-5758-0D65-BF61C0A9AEED}"/>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D0BD3522-AFF2-4C10-C6B2-CC31CDCEBC30}"/>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Whitepapers icons created by </a:t>
            </a:r>
            <a:r>
              <a:rPr lang="en-GB" dirty="0" err="1"/>
              <a:t>gravisio</a:t>
            </a:r>
            <a:r>
              <a:rPr lang="en-GB" dirty="0"/>
              <a:t> – </a:t>
            </a:r>
            <a:r>
              <a:rPr lang="en-GB" dirty="0" err="1"/>
              <a:t>Flaticon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Gamification icons created by </a:t>
            </a:r>
            <a:r>
              <a:rPr lang="en-GB" dirty="0" err="1"/>
              <a:t>Freepik</a:t>
            </a:r>
            <a:r>
              <a:rPr lang="en-GB" dirty="0"/>
              <a:t> - </a:t>
            </a:r>
            <a:r>
              <a:rPr lang="en-GB" dirty="0" err="1"/>
              <a:t>Flaticon</a:t>
            </a:r>
            <a:endParaRPr lang="en-GB" dirty="0"/>
          </a:p>
        </p:txBody>
      </p:sp>
      <p:sp>
        <p:nvSpPr>
          <p:cNvPr id="1812" name="Google Shape;1812;p26:notes">
            <a:extLst>
              <a:ext uri="{FF2B5EF4-FFF2-40B4-BE49-F238E27FC236}">
                <a16:creationId xmlns:a16="http://schemas.microsoft.com/office/drawing/2014/main" id="{3CCFCB77-11F8-51F3-EAE4-83BC42EBC73C}"/>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6464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D982DF84-E305-9855-0248-845F67CD138F}"/>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5485BC88-F8E3-BA21-24A2-FE1F311EDD76}"/>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Microlearning icons created by Hayyan Haider - </a:t>
            </a:r>
            <a:r>
              <a:rPr lang="en-GB" dirty="0" err="1"/>
              <a:t>Flaticon</a:t>
            </a:r>
            <a:endParaRPr lang="en-GB" dirty="0"/>
          </a:p>
        </p:txBody>
      </p:sp>
      <p:sp>
        <p:nvSpPr>
          <p:cNvPr id="1812" name="Google Shape;1812;p26:notes">
            <a:extLst>
              <a:ext uri="{FF2B5EF4-FFF2-40B4-BE49-F238E27FC236}">
                <a16:creationId xmlns:a16="http://schemas.microsoft.com/office/drawing/2014/main" id="{CD560E98-837D-ECA4-60B2-A16760D3384A}"/>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4303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AC72F0A4-E6EE-7511-1C17-BCB75D4A44AC}"/>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7C67BB6F-6A04-1ECE-6BFB-E318F7D6718D}"/>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Peer icons created by HAJICON - </a:t>
            </a:r>
            <a:r>
              <a:rPr lang="en-GB" dirty="0" err="1"/>
              <a:t>Flaticon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Based icons created by HAJICON - </a:t>
            </a:r>
            <a:r>
              <a:rPr lang="en-GB" dirty="0" err="1"/>
              <a:t>Flaticon</a:t>
            </a:r>
            <a:endParaRPr lang="en-GB" dirty="0"/>
          </a:p>
        </p:txBody>
      </p:sp>
      <p:sp>
        <p:nvSpPr>
          <p:cNvPr id="1812" name="Google Shape;1812;p26:notes">
            <a:extLst>
              <a:ext uri="{FF2B5EF4-FFF2-40B4-BE49-F238E27FC236}">
                <a16:creationId xmlns:a16="http://schemas.microsoft.com/office/drawing/2014/main" id="{8D8B8021-62C9-00CF-3074-D0994129C6D9}"/>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28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p4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7" name="Google Shape;1947;p4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3990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86C1F03A-AF20-CADA-B5E4-A46CBFA71071}"/>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AF1668E4-8024-A4AE-F65E-DF9B09434B36}"/>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Mind mapping icons created by </a:t>
            </a:r>
            <a:r>
              <a:rPr lang="en-GB" dirty="0" err="1"/>
              <a:t>lutfix</a:t>
            </a:r>
            <a:r>
              <a:rPr lang="en-GB" dirty="0"/>
              <a:t> - </a:t>
            </a:r>
            <a:r>
              <a:rPr lang="en-GB" dirty="0" err="1"/>
              <a:t>Flaticon</a:t>
            </a:r>
            <a:endParaRPr lang="en-GB" dirty="0"/>
          </a:p>
        </p:txBody>
      </p:sp>
      <p:sp>
        <p:nvSpPr>
          <p:cNvPr id="1812" name="Google Shape;1812;p26:notes">
            <a:extLst>
              <a:ext uri="{FF2B5EF4-FFF2-40B4-BE49-F238E27FC236}">
                <a16:creationId xmlns:a16="http://schemas.microsoft.com/office/drawing/2014/main" id="{3FA05CEE-B1D7-B77B-9534-BEC91C7BBDB2}"/>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442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D59F71F6-C539-24E4-DD89-570B56A4279D}"/>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79B12770-8403-CDAD-9329-0A591CDD5CBD}"/>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Think icons created by </a:t>
            </a:r>
            <a:r>
              <a:rPr lang="en-GB" dirty="0" err="1"/>
              <a:t>Smashicons</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Example icons created by </a:t>
            </a:r>
            <a:r>
              <a:rPr lang="en-GB" dirty="0" err="1"/>
              <a:t>gravisio</a:t>
            </a:r>
            <a:r>
              <a:rPr lang="en-GB" dirty="0"/>
              <a:t> - </a:t>
            </a:r>
            <a:r>
              <a:rPr lang="en-GB" dirty="0" err="1"/>
              <a:t>Flaticon</a:t>
            </a:r>
            <a:endParaRPr lang="en-GB" dirty="0"/>
          </a:p>
        </p:txBody>
      </p:sp>
      <p:sp>
        <p:nvSpPr>
          <p:cNvPr id="1812" name="Google Shape;1812;p26:notes">
            <a:extLst>
              <a:ext uri="{FF2B5EF4-FFF2-40B4-BE49-F238E27FC236}">
                <a16:creationId xmlns:a16="http://schemas.microsoft.com/office/drawing/2014/main" id="{8EBA0875-F79C-1E45-2DFD-664E787FDFAE}"/>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5624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A30D7204-7543-2FA3-CDD3-8D410322A2C3}"/>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7442ACEE-06E0-8DB2-EF0D-D7932D8C9068}"/>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Debate icons created by </a:t>
            </a:r>
            <a:r>
              <a:rPr lang="en-GB" dirty="0" err="1"/>
              <a:t>Eucalyp</a:t>
            </a:r>
            <a:r>
              <a:rPr lang="en-GB" dirty="0"/>
              <a:t> - </a:t>
            </a:r>
            <a:r>
              <a:rPr lang="en-GB" dirty="0" err="1"/>
              <a:t>Flaticon</a:t>
            </a:r>
            <a:endParaRPr lang="en-GB" dirty="0"/>
          </a:p>
        </p:txBody>
      </p:sp>
      <p:sp>
        <p:nvSpPr>
          <p:cNvPr id="1812" name="Google Shape;1812;p26:notes">
            <a:extLst>
              <a:ext uri="{FF2B5EF4-FFF2-40B4-BE49-F238E27FC236}">
                <a16:creationId xmlns:a16="http://schemas.microsoft.com/office/drawing/2014/main" id="{4A07A77D-2D6E-0501-729B-51B0422FCD98}"/>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34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A6022A80-353F-9A54-56EB-A2796C7BF276}"/>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B3D5F015-45D1-E3DB-3586-04D8140B9F60}"/>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Project icons created by </a:t>
            </a:r>
            <a:r>
              <a:rPr lang="en-GB" dirty="0" err="1"/>
              <a:t>Freepik</a:t>
            </a:r>
            <a:r>
              <a:rPr lang="en-GB" dirty="0"/>
              <a:t> – </a:t>
            </a:r>
            <a:r>
              <a:rPr lang="en-GB" dirty="0" err="1"/>
              <a:t>Flaticon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Mind mapping icons created by </a:t>
            </a:r>
            <a:r>
              <a:rPr lang="en-GB" dirty="0" err="1"/>
              <a:t>lutfix</a:t>
            </a:r>
            <a:r>
              <a:rPr lang="en-GB" dirty="0"/>
              <a:t> - </a:t>
            </a:r>
            <a:r>
              <a:rPr lang="en-GB" dirty="0" err="1"/>
              <a:t>Flaticon</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1812" name="Google Shape;1812;p26:notes">
            <a:extLst>
              <a:ext uri="{FF2B5EF4-FFF2-40B4-BE49-F238E27FC236}">
                <a16:creationId xmlns:a16="http://schemas.microsoft.com/office/drawing/2014/main" id="{9A271B52-5FE9-7FF6-7802-1754F66BD73E}"/>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770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7532091B-C6B4-9061-B22A-2A0FF8460F27}"/>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3ECBCF85-89B4-D9DD-B098-744D418DC03B}"/>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Think icons created by </a:t>
            </a:r>
            <a:r>
              <a:rPr lang="en-GB" dirty="0" err="1"/>
              <a:t>Smashicons</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Example icons created by </a:t>
            </a:r>
            <a:r>
              <a:rPr lang="en-GB" dirty="0" err="1"/>
              <a:t>gravisio</a:t>
            </a:r>
            <a:r>
              <a:rPr lang="en-GB" dirty="0"/>
              <a:t> - </a:t>
            </a:r>
            <a:r>
              <a:rPr lang="en-GB" dirty="0" err="1"/>
              <a:t>Flaticon</a:t>
            </a:r>
            <a:endParaRPr lang="en-GB" dirty="0"/>
          </a:p>
        </p:txBody>
      </p:sp>
      <p:sp>
        <p:nvSpPr>
          <p:cNvPr id="1812" name="Google Shape;1812;p26:notes">
            <a:extLst>
              <a:ext uri="{FF2B5EF4-FFF2-40B4-BE49-F238E27FC236}">
                <a16:creationId xmlns:a16="http://schemas.microsoft.com/office/drawing/2014/main" id="{049D2CE4-5461-C632-74C7-94A02376555B}"/>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2682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2AE279B1-4D91-93DE-EB81-863C39C51D04}"/>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9EABDBDB-C0BC-82B5-DB7A-F4E8B6974CB5}"/>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Problem solving icons created by </a:t>
            </a:r>
            <a:r>
              <a:rPr lang="en-GB" dirty="0" err="1"/>
              <a:t>JunGSa</a:t>
            </a:r>
            <a:r>
              <a:rPr lang="en-GB" dirty="0"/>
              <a:t> - </a:t>
            </a:r>
            <a:r>
              <a:rPr lang="en-GB" dirty="0" err="1"/>
              <a:t>Flaticon</a:t>
            </a:r>
            <a:endParaRPr lang="en-GB" dirty="0"/>
          </a:p>
          <a:p>
            <a:pPr marL="0" lvl="0" indent="0" algn="l" rtl="0">
              <a:lnSpc>
                <a:spcPct val="100000"/>
              </a:lnSpc>
              <a:spcBef>
                <a:spcPts val="0"/>
              </a:spcBef>
              <a:spcAft>
                <a:spcPts val="0"/>
              </a:spcAft>
              <a:buSzPts val="1400"/>
              <a:buNone/>
            </a:pPr>
            <a:r>
              <a:rPr lang="en-GB" dirty="0"/>
              <a:t>Debate icons created by </a:t>
            </a:r>
            <a:r>
              <a:rPr lang="en-GB" dirty="0" err="1"/>
              <a:t>Eucalyp</a:t>
            </a:r>
            <a:r>
              <a:rPr lang="en-GB" dirty="0"/>
              <a:t> – </a:t>
            </a:r>
            <a:r>
              <a:rPr lang="en-GB" dirty="0" err="1"/>
              <a:t>Flaticon</a:t>
            </a:r>
            <a:endParaRPr lang="en-GB" dirty="0"/>
          </a:p>
          <a:p>
            <a:pPr marL="0" lvl="0" indent="0" algn="l" rtl="0">
              <a:lnSpc>
                <a:spcPct val="100000"/>
              </a:lnSpc>
              <a:spcBef>
                <a:spcPts val="0"/>
              </a:spcBef>
              <a:spcAft>
                <a:spcPts val="0"/>
              </a:spcAft>
              <a:buSzPts val="1400"/>
              <a:buNone/>
            </a:pPr>
            <a:endParaRPr lang="en-GB" dirty="0"/>
          </a:p>
        </p:txBody>
      </p:sp>
      <p:sp>
        <p:nvSpPr>
          <p:cNvPr id="1812" name="Google Shape;1812;p26:notes">
            <a:extLst>
              <a:ext uri="{FF2B5EF4-FFF2-40B4-BE49-F238E27FC236}">
                <a16:creationId xmlns:a16="http://schemas.microsoft.com/office/drawing/2014/main" id="{7CF25075-75EB-2994-33E6-3EB540AC29A8}"/>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2997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0124D259-0D9C-8737-09B4-401BFE45B941}"/>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48D43351-DE46-08EB-A8FA-B59505B5A74E}"/>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Microlearning icons created by Hayyan Haider - </a:t>
            </a:r>
            <a:r>
              <a:rPr lang="en-GB" dirty="0" err="1"/>
              <a:t>Flaticon</a:t>
            </a:r>
            <a:endParaRPr lang="en-GB" dirty="0"/>
          </a:p>
          <a:p>
            <a:pPr marL="0" lvl="0" indent="0" algn="l" rtl="0">
              <a:lnSpc>
                <a:spcPct val="100000"/>
              </a:lnSpc>
              <a:spcBef>
                <a:spcPts val="0"/>
              </a:spcBef>
              <a:spcAft>
                <a:spcPts val="0"/>
              </a:spcAft>
              <a:buSzPts val="1400"/>
              <a:buNone/>
            </a:pPr>
            <a:endParaRPr lang="en-GB" dirty="0"/>
          </a:p>
        </p:txBody>
      </p:sp>
      <p:sp>
        <p:nvSpPr>
          <p:cNvPr id="1812" name="Google Shape;1812;p26:notes">
            <a:extLst>
              <a:ext uri="{FF2B5EF4-FFF2-40B4-BE49-F238E27FC236}">
                <a16:creationId xmlns:a16="http://schemas.microsoft.com/office/drawing/2014/main" id="{4ADF126E-55E8-3F82-DD9E-959A3FFF1D8C}"/>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586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a:extLst>
            <a:ext uri="{FF2B5EF4-FFF2-40B4-BE49-F238E27FC236}">
              <a16:creationId xmlns:a16="http://schemas.microsoft.com/office/drawing/2014/main" id="{34AF32BD-13DE-0A9F-E8B9-DB6993FE504B}"/>
            </a:ext>
          </a:extLst>
        </p:cNvPr>
        <p:cNvGrpSpPr/>
        <p:nvPr/>
      </p:nvGrpSpPr>
      <p:grpSpPr>
        <a:xfrm>
          <a:off x="0" y="0"/>
          <a:ext cx="0" cy="0"/>
          <a:chOff x="0" y="0"/>
          <a:chExt cx="0" cy="0"/>
        </a:xfrm>
      </p:grpSpPr>
      <p:sp>
        <p:nvSpPr>
          <p:cNvPr id="1811" name="Google Shape;1811;p26:notes">
            <a:extLst>
              <a:ext uri="{FF2B5EF4-FFF2-40B4-BE49-F238E27FC236}">
                <a16:creationId xmlns:a16="http://schemas.microsoft.com/office/drawing/2014/main" id="{1236E734-B166-E3A7-35D4-9E2A34CBC551}"/>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Challenge icons created by </a:t>
            </a:r>
            <a:r>
              <a:rPr lang="en-GB" dirty="0" err="1"/>
              <a:t>Eucalyp</a:t>
            </a:r>
            <a:r>
              <a:rPr lang="en-GB" dirty="0"/>
              <a:t> - </a:t>
            </a:r>
            <a:r>
              <a:rPr lang="en-GB" dirty="0" err="1"/>
              <a:t>Flaticon</a:t>
            </a:r>
            <a:endParaRPr lang="en-GB" dirty="0"/>
          </a:p>
        </p:txBody>
      </p:sp>
      <p:sp>
        <p:nvSpPr>
          <p:cNvPr id="1812" name="Google Shape;1812;p26:notes">
            <a:extLst>
              <a:ext uri="{FF2B5EF4-FFF2-40B4-BE49-F238E27FC236}">
                <a16:creationId xmlns:a16="http://schemas.microsoft.com/office/drawing/2014/main" id="{2C6A8980-E0A0-DE27-4FCD-230A38F1AA13}"/>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002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p2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5" name="Google Shape;1785;p2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p2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5" name="Google Shape;1785;p2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374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p2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5" name="Google Shape;1785;p2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293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p2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0" name="Google Shape;1800;p2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2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2" name="Google Shape;1812;p2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8"/>
        <p:cNvGrpSpPr/>
        <p:nvPr/>
      </p:nvGrpSpPr>
      <p:grpSpPr>
        <a:xfrm>
          <a:off x="0" y="0"/>
          <a:ext cx="0" cy="0"/>
          <a:chOff x="0" y="0"/>
          <a:chExt cx="0" cy="0"/>
        </a:xfrm>
      </p:grpSpPr>
      <p:sp>
        <p:nvSpPr>
          <p:cNvPr id="79" name="Google Shape;79;p41"/>
          <p:cNvSpPr/>
          <p:nvPr/>
        </p:nvSpPr>
        <p:spPr>
          <a:xfrm rot="10800000" flipH="1">
            <a:off x="252047" y="5347915"/>
            <a:ext cx="1576753" cy="5559797"/>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1"/>
          <p:cNvSpPr/>
          <p:nvPr/>
        </p:nvSpPr>
        <p:spPr>
          <a:xfrm>
            <a:off x="-119710" y="0"/>
            <a:ext cx="1948511"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41"/>
          <p:cNvSpPr txBox="1">
            <a:spLocks noGrp="1"/>
          </p:cNvSpPr>
          <p:nvPr>
            <p:ph type="body" idx="1"/>
          </p:nvPr>
        </p:nvSpPr>
        <p:spPr>
          <a:xfrm rot="-5400000">
            <a:off x="-746963" y="2409630"/>
            <a:ext cx="4225188" cy="234147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000000"/>
              </a:buClr>
              <a:buSzPts val="7000"/>
              <a:buFont typeface="Arial"/>
              <a:buNone/>
              <a:defRPr sz="70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41"/>
          <p:cNvSpPr txBox="1">
            <a:spLocks noGrp="1"/>
          </p:cNvSpPr>
          <p:nvPr>
            <p:ph type="body" idx="2"/>
          </p:nvPr>
        </p:nvSpPr>
        <p:spPr>
          <a:xfrm>
            <a:off x="2602503" y="2000967"/>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F9AA73"/>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41"/>
          <p:cNvSpPr txBox="1">
            <a:spLocks noGrp="1"/>
          </p:cNvSpPr>
          <p:nvPr>
            <p:ph type="body" idx="3"/>
          </p:nvPr>
        </p:nvSpPr>
        <p:spPr>
          <a:xfrm>
            <a:off x="3305459" y="2000967"/>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41"/>
          <p:cNvSpPr txBox="1">
            <a:spLocks noGrp="1"/>
          </p:cNvSpPr>
          <p:nvPr>
            <p:ph type="body" idx="4"/>
          </p:nvPr>
        </p:nvSpPr>
        <p:spPr>
          <a:xfrm>
            <a:off x="2602503" y="2476209"/>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F9AA73"/>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41"/>
          <p:cNvSpPr txBox="1">
            <a:spLocks noGrp="1"/>
          </p:cNvSpPr>
          <p:nvPr>
            <p:ph type="body" idx="5"/>
          </p:nvPr>
        </p:nvSpPr>
        <p:spPr>
          <a:xfrm>
            <a:off x="3305459" y="2476209"/>
            <a:ext cx="3544003" cy="349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267"/>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41"/>
          <p:cNvSpPr txBox="1">
            <a:spLocks noGrp="1"/>
          </p:cNvSpPr>
          <p:nvPr>
            <p:ph type="body" idx="6"/>
          </p:nvPr>
        </p:nvSpPr>
        <p:spPr>
          <a:xfrm>
            <a:off x="2602503" y="2977343"/>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F9AA73"/>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41"/>
          <p:cNvSpPr txBox="1">
            <a:spLocks noGrp="1"/>
          </p:cNvSpPr>
          <p:nvPr>
            <p:ph type="body" idx="7"/>
          </p:nvPr>
        </p:nvSpPr>
        <p:spPr>
          <a:xfrm>
            <a:off x="3305459" y="2977343"/>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p41"/>
          <p:cNvSpPr txBox="1">
            <a:spLocks noGrp="1"/>
          </p:cNvSpPr>
          <p:nvPr>
            <p:ph type="body" idx="8"/>
          </p:nvPr>
        </p:nvSpPr>
        <p:spPr>
          <a:xfrm>
            <a:off x="2602503" y="3478298"/>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F9AA73"/>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41"/>
          <p:cNvSpPr txBox="1">
            <a:spLocks noGrp="1"/>
          </p:cNvSpPr>
          <p:nvPr>
            <p:ph type="body" idx="9"/>
          </p:nvPr>
        </p:nvSpPr>
        <p:spPr>
          <a:xfrm>
            <a:off x="3305459" y="3478298"/>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41"/>
          <p:cNvSpPr txBox="1">
            <a:spLocks noGrp="1"/>
          </p:cNvSpPr>
          <p:nvPr>
            <p:ph type="body" idx="13"/>
          </p:nvPr>
        </p:nvSpPr>
        <p:spPr>
          <a:xfrm>
            <a:off x="2602503" y="3980088"/>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F9AA73"/>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41"/>
          <p:cNvSpPr txBox="1">
            <a:spLocks noGrp="1"/>
          </p:cNvSpPr>
          <p:nvPr>
            <p:ph type="body" idx="14"/>
          </p:nvPr>
        </p:nvSpPr>
        <p:spPr>
          <a:xfrm>
            <a:off x="3305459" y="3980088"/>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41"/>
          <p:cNvSpPr txBox="1">
            <a:spLocks noGrp="1"/>
          </p:cNvSpPr>
          <p:nvPr>
            <p:ph type="body" idx="15"/>
          </p:nvPr>
        </p:nvSpPr>
        <p:spPr>
          <a:xfrm>
            <a:off x="2612143" y="4509284"/>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F9AA73"/>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41"/>
          <p:cNvSpPr txBox="1">
            <a:spLocks noGrp="1"/>
          </p:cNvSpPr>
          <p:nvPr>
            <p:ph type="body" idx="16"/>
          </p:nvPr>
        </p:nvSpPr>
        <p:spPr>
          <a:xfrm>
            <a:off x="3315099" y="4509284"/>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41"/>
          <p:cNvSpPr txBox="1">
            <a:spLocks noGrp="1"/>
          </p:cNvSpPr>
          <p:nvPr>
            <p:ph type="body" idx="17"/>
          </p:nvPr>
        </p:nvSpPr>
        <p:spPr>
          <a:xfrm>
            <a:off x="2612143" y="4999516"/>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1" i="0" u="none" strike="noStrike" cap="none">
                <a:solidFill>
                  <a:srgbClr val="F9AA73"/>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41"/>
          <p:cNvSpPr txBox="1">
            <a:spLocks noGrp="1"/>
          </p:cNvSpPr>
          <p:nvPr>
            <p:ph type="body" idx="18"/>
          </p:nvPr>
        </p:nvSpPr>
        <p:spPr>
          <a:xfrm>
            <a:off x="3315099" y="4999516"/>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
  <p:cSld name="Text Slide ">
    <p:spTree>
      <p:nvGrpSpPr>
        <p:cNvPr id="1" name="Shape 99"/>
        <p:cNvGrpSpPr/>
        <p:nvPr/>
      </p:nvGrpSpPr>
      <p:grpSpPr>
        <a:xfrm>
          <a:off x="0" y="0"/>
          <a:ext cx="0" cy="0"/>
          <a:chOff x="0" y="0"/>
          <a:chExt cx="0" cy="0"/>
        </a:xfrm>
      </p:grpSpPr>
      <p:sp>
        <p:nvSpPr>
          <p:cNvPr id="100" name="Google Shape;100;p42"/>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101" name="Google Shape;101;p42"/>
          <p:cNvSpPr txBox="1">
            <a:spLocks noGrp="1"/>
          </p:cNvSpPr>
          <p:nvPr>
            <p:ph type="body" idx="2"/>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103" name="Google Shape;103;p42"/>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42"/>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42"/>
          <p:cNvSpPr txBox="1">
            <a:spLocks noGrp="1"/>
          </p:cNvSpPr>
          <p:nvPr>
            <p:ph type="body" idx="3"/>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8E9ED8"/>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3435">
          <p15:clr>
            <a:srgbClr val="FBAE40"/>
          </p15:clr>
        </p15:guide>
        <p15:guide id="2" pos="24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
  <p:cSld name="3_Text Slide ">
    <p:spTree>
      <p:nvGrpSpPr>
        <p:cNvPr id="1" name="Shape 106"/>
        <p:cNvGrpSpPr/>
        <p:nvPr/>
      </p:nvGrpSpPr>
      <p:grpSpPr>
        <a:xfrm>
          <a:off x="0" y="0"/>
          <a:ext cx="0" cy="0"/>
          <a:chOff x="0" y="0"/>
          <a:chExt cx="0" cy="0"/>
        </a:xfrm>
      </p:grpSpPr>
      <p:sp>
        <p:nvSpPr>
          <p:cNvPr id="107" name="Google Shape;107;p8"/>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108" name="Google Shape;108;p8"/>
          <p:cNvSpPr txBox="1">
            <a:spLocks noGrp="1"/>
          </p:cNvSpPr>
          <p:nvPr>
            <p:ph type="body" idx="2"/>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110" name="Google Shape;110;p8"/>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8"/>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8"/>
          <p:cNvSpPr txBox="1">
            <a:spLocks noGrp="1"/>
          </p:cNvSpPr>
          <p:nvPr>
            <p:ph type="body" idx="3"/>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8E9ED8"/>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3435">
          <p15:clr>
            <a:srgbClr val="FBAE40"/>
          </p15:clr>
        </p15:guide>
        <p15:guide id="2" pos="244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ext Slide ">
  <p:cSld name="1_Text Slide ">
    <p:spTree>
      <p:nvGrpSpPr>
        <p:cNvPr id="1" name="Shape 195"/>
        <p:cNvGrpSpPr/>
        <p:nvPr/>
      </p:nvGrpSpPr>
      <p:grpSpPr>
        <a:xfrm>
          <a:off x="0" y="0"/>
          <a:ext cx="0" cy="0"/>
          <a:chOff x="0" y="0"/>
          <a:chExt cx="0" cy="0"/>
        </a:xfrm>
      </p:grpSpPr>
      <p:grpSp>
        <p:nvGrpSpPr>
          <p:cNvPr id="196" name="Google Shape;196;p43"/>
          <p:cNvGrpSpPr/>
          <p:nvPr/>
        </p:nvGrpSpPr>
        <p:grpSpPr>
          <a:xfrm rot="10800000" flipH="1">
            <a:off x="0" y="0"/>
            <a:ext cx="7775575" cy="4843456"/>
            <a:chOff x="0" y="3217654"/>
            <a:chExt cx="7775575" cy="4843456"/>
          </a:xfrm>
        </p:grpSpPr>
        <p:sp>
          <p:nvSpPr>
            <p:cNvPr id="197" name="Google Shape;197;p43"/>
            <p:cNvSpPr/>
            <p:nvPr/>
          </p:nvSpPr>
          <p:spPr>
            <a:xfrm rot="10800000" flipH="1">
              <a:off x="0" y="3217654"/>
              <a:ext cx="7775575" cy="4843456"/>
            </a:xfrm>
            <a:custGeom>
              <a:avLst/>
              <a:gdLst/>
              <a:ahLst/>
              <a:cxnLst/>
              <a:rect l="l" t="t" r="r" b="b"/>
              <a:pathLst>
                <a:path w="1367928" h="515971" extrusionOk="0">
                  <a:moveTo>
                    <a:pt x="0" y="0"/>
                  </a:moveTo>
                  <a:lnTo>
                    <a:pt x="0" y="515971"/>
                  </a:lnTo>
                  <a:lnTo>
                    <a:pt x="1367928" y="314781"/>
                  </a:lnTo>
                  <a:lnTo>
                    <a:pt x="1367928" y="0"/>
                  </a:lnTo>
                  <a:close/>
                </a:path>
              </a:pathLst>
            </a:custGeom>
            <a:solidFill>
              <a:srgbClr val="8E9E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43"/>
            <p:cNvSpPr/>
            <p:nvPr/>
          </p:nvSpPr>
          <p:spPr>
            <a:xfrm rot="6219254">
              <a:off x="2092948" y="2431012"/>
              <a:ext cx="250321" cy="2607630"/>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9" name="Google Shape;199;p43"/>
          <p:cNvSpPr txBox="1">
            <a:spLocks noGrp="1"/>
          </p:cNvSpPr>
          <p:nvPr>
            <p:ph type="body" idx="1"/>
          </p:nvPr>
        </p:nvSpPr>
        <p:spPr>
          <a:xfrm>
            <a:off x="637066" y="5245768"/>
            <a:ext cx="6468394" cy="5365082"/>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200" name="Google Shape;200;p43"/>
          <p:cNvSpPr txBox="1">
            <a:spLocks noGrp="1"/>
          </p:cNvSpPr>
          <p:nvPr>
            <p:ph type="body" idx="2"/>
          </p:nvPr>
        </p:nvSpPr>
        <p:spPr>
          <a:xfrm>
            <a:off x="641685" y="688724"/>
            <a:ext cx="6511900"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50"/>
              </a:spcBef>
              <a:spcAft>
                <a:spcPts val="0"/>
              </a:spcAft>
              <a:buClr>
                <a:schemeClr val="lt1"/>
              </a:buClr>
              <a:buSzPts val="3000"/>
              <a:buFont typeface="Arial"/>
              <a:buNone/>
              <a:defRPr sz="30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201" name="Google Shape;201;p43"/>
          <p:cNvSpPr txBox="1">
            <a:spLocks noGrp="1"/>
          </p:cNvSpPr>
          <p:nvPr>
            <p:ph type="body" idx="3"/>
          </p:nvPr>
        </p:nvSpPr>
        <p:spPr>
          <a:xfrm>
            <a:off x="685192" y="2121301"/>
            <a:ext cx="6468394" cy="131171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ext Slide ">
  <p:cSld name="5_Text Slide ">
    <p:spTree>
      <p:nvGrpSpPr>
        <p:cNvPr id="1" name="Shape 203"/>
        <p:cNvGrpSpPr/>
        <p:nvPr/>
      </p:nvGrpSpPr>
      <p:grpSpPr>
        <a:xfrm>
          <a:off x="0" y="0"/>
          <a:ext cx="0" cy="0"/>
          <a:chOff x="0" y="0"/>
          <a:chExt cx="0" cy="0"/>
        </a:xfrm>
      </p:grpSpPr>
      <p:sp>
        <p:nvSpPr>
          <p:cNvPr id="204" name="Google Shape;204;p78"/>
          <p:cNvSpPr/>
          <p:nvPr/>
        </p:nvSpPr>
        <p:spPr>
          <a:xfrm>
            <a:off x="0" y="-8958"/>
            <a:ext cx="7775575" cy="2465612"/>
          </a:xfrm>
          <a:custGeom>
            <a:avLst/>
            <a:gdLst/>
            <a:ahLst/>
            <a:cxnLst/>
            <a:rect l="l" t="t" r="r" b="b"/>
            <a:pathLst>
              <a:path w="7775575" h="2465612" extrusionOk="0">
                <a:moveTo>
                  <a:pt x="0" y="0"/>
                </a:moveTo>
                <a:lnTo>
                  <a:pt x="7775575" y="0"/>
                </a:lnTo>
                <a:lnTo>
                  <a:pt x="7775575" y="577027"/>
                </a:lnTo>
                <a:lnTo>
                  <a:pt x="0" y="2465612"/>
                </a:lnTo>
                <a:close/>
              </a:path>
            </a:pathLst>
          </a:custGeom>
          <a:solidFill>
            <a:srgbClr val="8E9E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78"/>
          <p:cNvSpPr/>
          <p:nvPr/>
        </p:nvSpPr>
        <p:spPr>
          <a:xfrm rot="4580746" flipH="1">
            <a:off x="2092948" y="635666"/>
            <a:ext cx="250321" cy="2607630"/>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78"/>
          <p:cNvSpPr txBox="1">
            <a:spLocks noGrp="1"/>
          </p:cNvSpPr>
          <p:nvPr>
            <p:ph type="body" idx="1"/>
          </p:nvPr>
        </p:nvSpPr>
        <p:spPr>
          <a:xfrm>
            <a:off x="637066" y="5245768"/>
            <a:ext cx="6468394" cy="5365082"/>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207" name="Google Shape;207;p78"/>
          <p:cNvSpPr txBox="1">
            <a:spLocks noGrp="1"/>
          </p:cNvSpPr>
          <p:nvPr>
            <p:ph type="body" idx="2"/>
          </p:nvPr>
        </p:nvSpPr>
        <p:spPr>
          <a:xfrm>
            <a:off x="641685" y="688724"/>
            <a:ext cx="6511900"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50"/>
              </a:spcBef>
              <a:spcAft>
                <a:spcPts val="0"/>
              </a:spcAft>
              <a:buClr>
                <a:schemeClr val="lt1"/>
              </a:buClr>
              <a:buSzPts val="3000"/>
              <a:buFont typeface="Arial"/>
              <a:buNone/>
              <a:defRPr sz="30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208" name="Google Shape;208;p78"/>
          <p:cNvSpPr txBox="1">
            <a:spLocks noGrp="1"/>
          </p:cNvSpPr>
          <p:nvPr>
            <p:ph type="body" idx="3"/>
          </p:nvPr>
        </p:nvSpPr>
        <p:spPr>
          <a:xfrm>
            <a:off x="685192" y="2121301"/>
            <a:ext cx="6468394" cy="131171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Cover Slide" userDrawn="1">
  <p:cSld name="2_Cover Slide">
    <p:spTree>
      <p:nvGrpSpPr>
        <p:cNvPr id="1" name="Shape 15"/>
        <p:cNvGrpSpPr/>
        <p:nvPr/>
      </p:nvGrpSpPr>
      <p:grpSpPr>
        <a:xfrm>
          <a:off x="0" y="0"/>
          <a:ext cx="0" cy="0"/>
          <a:chOff x="0" y="0"/>
          <a:chExt cx="0" cy="0"/>
        </a:xfrm>
      </p:grpSpPr>
      <p:sp>
        <p:nvSpPr>
          <p:cNvPr id="16" name="Google Shape;16;p40"/>
          <p:cNvSpPr/>
          <p:nvPr userDrawn="1"/>
        </p:nvSpPr>
        <p:spPr>
          <a:xfrm rot="10800000" flipH="1">
            <a:off x="-49530" y="-1"/>
            <a:ext cx="7825105" cy="10907713"/>
          </a:xfrm>
          <a:custGeom>
            <a:avLst/>
            <a:gdLst/>
            <a:ahLst/>
            <a:cxnLst/>
            <a:rect l="l" t="t" r="r" b="b"/>
            <a:pathLst>
              <a:path w="7775575" h="10907713" extrusionOk="0">
                <a:moveTo>
                  <a:pt x="0" y="10907713"/>
                </a:moveTo>
                <a:lnTo>
                  <a:pt x="7775575" y="10907713"/>
                </a:lnTo>
                <a:lnTo>
                  <a:pt x="7775575" y="4487863"/>
                </a:lnTo>
                <a:lnTo>
                  <a:pt x="6010813" y="4487863"/>
                </a:lnTo>
                <a:lnTo>
                  <a:pt x="6136082" y="4362760"/>
                </a:lnTo>
                <a:lnTo>
                  <a:pt x="1710409" y="0"/>
                </a:lnTo>
                <a:lnTo>
                  <a:pt x="1" y="0"/>
                </a:lnTo>
                <a:lnTo>
                  <a:pt x="1" y="4487863"/>
                </a:lnTo>
                <a:lnTo>
                  <a:pt x="0" y="4487863"/>
                </a:lnTo>
                <a:close/>
              </a:path>
            </a:pathLst>
          </a:custGeom>
          <a:solidFill>
            <a:srgbClr val="8E9E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40"/>
          <p:cNvSpPr/>
          <p:nvPr/>
        </p:nvSpPr>
        <p:spPr>
          <a:xfrm>
            <a:off x="-49530" y="9840686"/>
            <a:ext cx="1943644" cy="5026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 name="Google Shape;23;p40"/>
          <p:cNvGrpSpPr/>
          <p:nvPr/>
        </p:nvGrpSpPr>
        <p:grpSpPr>
          <a:xfrm>
            <a:off x="4117290" y="992947"/>
            <a:ext cx="2782011" cy="1420942"/>
            <a:chOff x="4117290" y="992947"/>
            <a:chExt cx="2782011" cy="1420942"/>
          </a:xfrm>
        </p:grpSpPr>
        <p:grpSp>
          <p:nvGrpSpPr>
            <p:cNvPr id="24" name="Google Shape;24;p40"/>
            <p:cNvGrpSpPr/>
            <p:nvPr/>
          </p:nvGrpSpPr>
          <p:grpSpPr>
            <a:xfrm>
              <a:off x="4123411" y="1992416"/>
              <a:ext cx="2390265" cy="421473"/>
              <a:chOff x="4897134" y="4454262"/>
              <a:chExt cx="2390265" cy="421473"/>
            </a:xfrm>
          </p:grpSpPr>
          <p:sp>
            <p:nvSpPr>
              <p:cNvPr id="25" name="Google Shape;25;p40"/>
              <p:cNvSpPr/>
              <p:nvPr/>
            </p:nvSpPr>
            <p:spPr>
              <a:xfrm>
                <a:off x="4906753" y="4459071"/>
                <a:ext cx="107555" cy="160894"/>
              </a:xfrm>
              <a:custGeom>
                <a:avLst/>
                <a:gdLst/>
                <a:ahLst/>
                <a:cxnLst/>
                <a:rect l="l" t="t" r="r" b="b"/>
                <a:pathLst>
                  <a:path w="107555" h="160894" extrusionOk="0">
                    <a:moveTo>
                      <a:pt x="105807" y="22298"/>
                    </a:moveTo>
                    <a:lnTo>
                      <a:pt x="26233" y="22298"/>
                    </a:lnTo>
                    <a:lnTo>
                      <a:pt x="26233" y="66894"/>
                    </a:lnTo>
                    <a:lnTo>
                      <a:pt x="97937" y="66894"/>
                    </a:lnTo>
                    <a:lnTo>
                      <a:pt x="97937"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40"/>
              <p:cNvSpPr/>
              <p:nvPr/>
            </p:nvSpPr>
            <p:spPr>
              <a:xfrm>
                <a:off x="503704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40"/>
              <p:cNvSpPr/>
              <p:nvPr/>
            </p:nvSpPr>
            <p:spPr>
              <a:xfrm>
                <a:off x="5162525"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40"/>
              <p:cNvSpPr/>
              <p:nvPr/>
            </p:nvSpPr>
            <p:spPr>
              <a:xfrm>
                <a:off x="529937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40"/>
              <p:cNvSpPr/>
              <p:nvPr/>
            </p:nvSpPr>
            <p:spPr>
              <a:xfrm>
                <a:off x="53544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40"/>
              <p:cNvSpPr/>
              <p:nvPr/>
            </p:nvSpPr>
            <p:spPr>
              <a:xfrm>
                <a:off x="5478632"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0"/>
              <p:cNvSpPr/>
              <p:nvPr/>
            </p:nvSpPr>
            <p:spPr>
              <a:xfrm>
                <a:off x="5596244"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4921" y="48531"/>
                    </a:moveTo>
                    <a:lnTo>
                      <a:pt x="77825" y="48531"/>
                    </a:lnTo>
                    <a:cubicBezTo>
                      <a:pt x="77825" y="31042"/>
                      <a:pt x="69080" y="20986"/>
                      <a:pt x="53340" y="20986"/>
                    </a:cubicBezTo>
                    <a:cubicBezTo>
                      <a:pt x="37601" y="20986"/>
                      <a:pt x="26670" y="30168"/>
                      <a:pt x="25359"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0"/>
              <p:cNvSpPr/>
              <p:nvPr/>
            </p:nvSpPr>
            <p:spPr>
              <a:xfrm>
                <a:off x="5719976" y="4503667"/>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9"/>
                    </a:lnTo>
                    <a:lnTo>
                      <a:pt x="0" y="116299"/>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40"/>
              <p:cNvSpPr/>
              <p:nvPr/>
            </p:nvSpPr>
            <p:spPr>
              <a:xfrm>
                <a:off x="5799550"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40"/>
              <p:cNvSpPr/>
              <p:nvPr/>
            </p:nvSpPr>
            <p:spPr>
              <a:xfrm>
                <a:off x="5854639"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40"/>
              <p:cNvSpPr/>
              <p:nvPr/>
            </p:nvSpPr>
            <p:spPr>
              <a:xfrm>
                <a:off x="5980120"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40"/>
              <p:cNvSpPr/>
              <p:nvPr/>
            </p:nvSpPr>
            <p:spPr>
              <a:xfrm>
                <a:off x="6178617" y="4459071"/>
                <a:ext cx="107555" cy="160894"/>
              </a:xfrm>
              <a:custGeom>
                <a:avLst/>
                <a:gdLst/>
                <a:ahLst/>
                <a:cxnLst/>
                <a:rect l="l" t="t" r="r" b="b"/>
                <a:pathLst>
                  <a:path w="107555" h="160894" extrusionOk="0">
                    <a:moveTo>
                      <a:pt x="105806" y="22298"/>
                    </a:moveTo>
                    <a:lnTo>
                      <a:pt x="26233" y="22298"/>
                    </a:lnTo>
                    <a:lnTo>
                      <a:pt x="26233" y="66894"/>
                    </a:lnTo>
                    <a:lnTo>
                      <a:pt x="97936" y="66894"/>
                    </a:lnTo>
                    <a:lnTo>
                      <a:pt x="97936"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40"/>
              <p:cNvSpPr/>
              <p:nvPr/>
            </p:nvSpPr>
            <p:spPr>
              <a:xfrm>
                <a:off x="6299726" y="4454262"/>
                <a:ext cx="107992" cy="168326"/>
              </a:xfrm>
              <a:custGeom>
                <a:avLst/>
                <a:gdLst/>
                <a:ahLst/>
                <a:cxnLst/>
                <a:rect l="l" t="t" r="r" b="b"/>
                <a:pathLst>
                  <a:path w="107992" h="168326" extrusionOk="0">
                    <a:moveTo>
                      <a:pt x="107556" y="165266"/>
                    </a:moveTo>
                    <a:lnTo>
                      <a:pt x="83509" y="165266"/>
                    </a:lnTo>
                    <a:lnTo>
                      <a:pt x="83509" y="153024"/>
                    </a:lnTo>
                    <a:lnTo>
                      <a:pt x="83071" y="153024"/>
                    </a:lnTo>
                    <a:cubicBezTo>
                      <a:pt x="80011" y="157397"/>
                      <a:pt x="71704" y="168327"/>
                      <a:pt x="48531" y="168327"/>
                    </a:cubicBezTo>
                    <a:cubicBezTo>
                      <a:pt x="25359" y="168327"/>
                      <a:pt x="0" y="149089"/>
                      <a:pt x="0" y="108429"/>
                    </a:cubicBezTo>
                    <a:cubicBezTo>
                      <a:pt x="0" y="67768"/>
                      <a:pt x="23173" y="48531"/>
                      <a:pt x="50717" y="48531"/>
                    </a:cubicBezTo>
                    <a:cubicBezTo>
                      <a:pt x="78262" y="48531"/>
                      <a:pt x="79136" y="57275"/>
                      <a:pt x="82197" y="60773"/>
                    </a:cubicBezTo>
                    <a:lnTo>
                      <a:pt x="82634" y="60773"/>
                    </a:lnTo>
                    <a:lnTo>
                      <a:pt x="82634" y="0"/>
                    </a:lnTo>
                    <a:lnTo>
                      <a:pt x="107993" y="0"/>
                    </a:lnTo>
                    <a:lnTo>
                      <a:pt x="107993" y="165266"/>
                    </a:lnTo>
                    <a:close/>
                    <a:moveTo>
                      <a:pt x="55964" y="145592"/>
                    </a:moveTo>
                    <a:cubicBezTo>
                      <a:pt x="72141" y="145592"/>
                      <a:pt x="79136" y="137722"/>
                      <a:pt x="82634" y="133350"/>
                    </a:cubicBezTo>
                    <a:lnTo>
                      <a:pt x="82634" y="83070"/>
                    </a:lnTo>
                    <a:cubicBezTo>
                      <a:pt x="78699" y="78261"/>
                      <a:pt x="72141" y="70391"/>
                      <a:pt x="56401" y="70391"/>
                    </a:cubicBezTo>
                    <a:cubicBezTo>
                      <a:pt x="40661" y="70391"/>
                      <a:pt x="25796" y="81759"/>
                      <a:pt x="25796" y="107554"/>
                    </a:cubicBezTo>
                    <a:cubicBezTo>
                      <a:pt x="25796" y="133350"/>
                      <a:pt x="38912" y="146029"/>
                      <a:pt x="55964" y="1460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40"/>
              <p:cNvSpPr/>
              <p:nvPr/>
            </p:nvSpPr>
            <p:spPr>
              <a:xfrm>
                <a:off x="6436138" y="4505853"/>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40"/>
              <p:cNvSpPr/>
              <p:nvPr/>
            </p:nvSpPr>
            <p:spPr>
              <a:xfrm>
                <a:off x="6560745" y="4502792"/>
                <a:ext cx="96187" cy="119359"/>
              </a:xfrm>
              <a:custGeom>
                <a:avLst/>
                <a:gdLst/>
                <a:ahLst/>
                <a:cxnLst/>
                <a:rect l="l" t="t" r="r" b="b"/>
                <a:pathLst>
                  <a:path w="96187" h="119359" extrusionOk="0">
                    <a:moveTo>
                      <a:pt x="87006" y="29293"/>
                    </a:moveTo>
                    <a:cubicBezTo>
                      <a:pt x="82197" y="26233"/>
                      <a:pt x="75201" y="21424"/>
                      <a:pt x="62522" y="21424"/>
                    </a:cubicBezTo>
                    <a:cubicBezTo>
                      <a:pt x="42410" y="21424"/>
                      <a:pt x="25796" y="32791"/>
                      <a:pt x="25796" y="58587"/>
                    </a:cubicBezTo>
                    <a:cubicBezTo>
                      <a:pt x="25796" y="84382"/>
                      <a:pt x="39350" y="97061"/>
                      <a:pt x="60336" y="97061"/>
                    </a:cubicBezTo>
                    <a:cubicBezTo>
                      <a:pt x="81323" y="97061"/>
                      <a:pt x="83509" y="92252"/>
                      <a:pt x="87881" y="89629"/>
                    </a:cubicBezTo>
                    <a:lnTo>
                      <a:pt x="94876" y="109303"/>
                    </a:lnTo>
                    <a:cubicBezTo>
                      <a:pt x="89192" y="113238"/>
                      <a:pt x="77387" y="119359"/>
                      <a:pt x="56401" y="119359"/>
                    </a:cubicBezTo>
                    <a:cubicBezTo>
                      <a:pt x="23172" y="119359"/>
                      <a:pt x="0" y="100996"/>
                      <a:pt x="0" y="59898"/>
                    </a:cubicBezTo>
                    <a:cubicBezTo>
                      <a:pt x="0" y="18800"/>
                      <a:pt x="29731" y="0"/>
                      <a:pt x="59899" y="0"/>
                    </a:cubicBezTo>
                    <a:cubicBezTo>
                      <a:pt x="90067" y="0"/>
                      <a:pt x="89630" y="5684"/>
                      <a:pt x="96188" y="10493"/>
                    </a:cubicBezTo>
                    <a:lnTo>
                      <a:pt x="87443" y="297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40"/>
              <p:cNvSpPr/>
              <p:nvPr/>
            </p:nvSpPr>
            <p:spPr>
              <a:xfrm>
                <a:off x="6669174" y="4502355"/>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4"/>
                      <a:pt x="44159" y="21424"/>
                    </a:cubicBezTo>
                    <a:cubicBezTo>
                      <a:pt x="27108" y="21424"/>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6"/>
                      <a:pt x="0" y="85256"/>
                    </a:cubicBezTo>
                    <a:cubicBezTo>
                      <a:pt x="0" y="64707"/>
                      <a:pt x="19238" y="49842"/>
                      <a:pt x="50717" y="49842"/>
                    </a:cubicBezTo>
                    <a:close/>
                    <a:moveTo>
                      <a:pt x="41536" y="99247"/>
                    </a:moveTo>
                    <a:cubicBezTo>
                      <a:pt x="57713" y="99247"/>
                      <a:pt x="65145" y="91378"/>
                      <a:pt x="68206" y="87880"/>
                    </a:cubicBezTo>
                    <a:lnTo>
                      <a:pt x="68206" y="68642"/>
                    </a:lnTo>
                    <a:cubicBezTo>
                      <a:pt x="63834" y="68642"/>
                      <a:pt x="59024" y="68205"/>
                      <a:pt x="51592" y="68205"/>
                    </a:cubicBezTo>
                    <a:cubicBezTo>
                      <a:pt x="32791" y="68205"/>
                      <a:pt x="24047" y="73452"/>
                      <a:pt x="24047" y="83945"/>
                    </a:cubicBezTo>
                    <a:cubicBezTo>
                      <a:pt x="24047" y="94438"/>
                      <a:pt x="29731" y="99247"/>
                      <a:pt x="41536"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40"/>
              <p:cNvSpPr/>
              <p:nvPr/>
            </p:nvSpPr>
            <p:spPr>
              <a:xfrm>
                <a:off x="6779791" y="4479183"/>
                <a:ext cx="70391" cy="142094"/>
              </a:xfrm>
              <a:custGeom>
                <a:avLst/>
                <a:gdLst/>
                <a:ahLst/>
                <a:cxnLst/>
                <a:rect l="l" t="t" r="r" b="b"/>
                <a:pathLst>
                  <a:path w="70391" h="142094" extrusionOk="0">
                    <a:moveTo>
                      <a:pt x="70392" y="46782"/>
                    </a:moveTo>
                    <a:lnTo>
                      <a:pt x="40661" y="46782"/>
                    </a:lnTo>
                    <a:lnTo>
                      <a:pt x="40661" y="97936"/>
                    </a:lnTo>
                    <a:cubicBezTo>
                      <a:pt x="40661" y="116298"/>
                      <a:pt x="47219" y="120234"/>
                      <a:pt x="59461" y="120234"/>
                    </a:cubicBezTo>
                    <a:cubicBezTo>
                      <a:pt x="71703" y="120234"/>
                      <a:pt x="68206" y="119359"/>
                      <a:pt x="69955" y="118485"/>
                    </a:cubicBezTo>
                    <a:lnTo>
                      <a:pt x="69955" y="139471"/>
                    </a:lnTo>
                    <a:cubicBezTo>
                      <a:pt x="67769" y="140345"/>
                      <a:pt x="62085" y="142094"/>
                      <a:pt x="53778" y="142094"/>
                    </a:cubicBezTo>
                    <a:cubicBezTo>
                      <a:pt x="31042" y="142094"/>
                      <a:pt x="15303" y="133350"/>
                      <a:pt x="15303" y="100559"/>
                    </a:cubicBezTo>
                    <a:lnTo>
                      <a:pt x="15303" y="46344"/>
                    </a:lnTo>
                    <a:lnTo>
                      <a:pt x="0" y="46344"/>
                    </a:lnTo>
                    <a:lnTo>
                      <a:pt x="0" y="25795"/>
                    </a:lnTo>
                    <a:lnTo>
                      <a:pt x="15303" y="25795"/>
                    </a:lnTo>
                    <a:lnTo>
                      <a:pt x="15303" y="0"/>
                    </a:lnTo>
                    <a:lnTo>
                      <a:pt x="40661" y="0"/>
                    </a:lnTo>
                    <a:lnTo>
                      <a:pt x="40661" y="25795"/>
                    </a:lnTo>
                    <a:lnTo>
                      <a:pt x="70392" y="25795"/>
                    </a:lnTo>
                    <a:lnTo>
                      <a:pt x="70392" y="46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40"/>
              <p:cNvSpPr/>
              <p:nvPr/>
            </p:nvSpPr>
            <p:spPr>
              <a:xfrm>
                <a:off x="687204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40"/>
              <p:cNvSpPr/>
              <p:nvPr/>
            </p:nvSpPr>
            <p:spPr>
              <a:xfrm>
                <a:off x="6920574" y="4502355"/>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40"/>
              <p:cNvSpPr/>
              <p:nvPr/>
            </p:nvSpPr>
            <p:spPr>
              <a:xfrm>
                <a:off x="70543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0"/>
              <p:cNvSpPr/>
              <p:nvPr/>
            </p:nvSpPr>
            <p:spPr>
              <a:xfrm>
                <a:off x="4897134" y="4706096"/>
                <a:ext cx="71000" cy="166578"/>
              </a:xfrm>
              <a:custGeom>
                <a:avLst/>
                <a:gdLst/>
                <a:ahLst/>
                <a:cxnLst/>
                <a:rect l="l" t="t" r="r" b="b"/>
                <a:pathLst>
                  <a:path w="71000" h="166578" extrusionOk="0">
                    <a:moveTo>
                      <a:pt x="69955" y="73015"/>
                    </a:moveTo>
                    <a:lnTo>
                      <a:pt x="40661" y="73015"/>
                    </a:lnTo>
                    <a:lnTo>
                      <a:pt x="40661" y="166578"/>
                    </a:lnTo>
                    <a:lnTo>
                      <a:pt x="15303" y="166578"/>
                    </a:lnTo>
                    <a:lnTo>
                      <a:pt x="15303" y="73015"/>
                    </a:lnTo>
                    <a:lnTo>
                      <a:pt x="0" y="73015"/>
                    </a:lnTo>
                    <a:lnTo>
                      <a:pt x="0" y="52466"/>
                    </a:lnTo>
                    <a:lnTo>
                      <a:pt x="15303" y="52466"/>
                    </a:lnTo>
                    <a:lnTo>
                      <a:pt x="15303" y="42410"/>
                    </a:lnTo>
                    <a:cubicBezTo>
                      <a:pt x="15303" y="12679"/>
                      <a:pt x="33228" y="0"/>
                      <a:pt x="56401" y="0"/>
                    </a:cubicBezTo>
                    <a:cubicBezTo>
                      <a:pt x="79573" y="0"/>
                      <a:pt x="67769" y="1312"/>
                      <a:pt x="69517" y="1749"/>
                    </a:cubicBezTo>
                    <a:lnTo>
                      <a:pt x="69517" y="22735"/>
                    </a:lnTo>
                    <a:cubicBezTo>
                      <a:pt x="67769" y="22298"/>
                      <a:pt x="65145" y="21424"/>
                      <a:pt x="59899" y="21424"/>
                    </a:cubicBezTo>
                    <a:cubicBezTo>
                      <a:pt x="48094" y="21424"/>
                      <a:pt x="40224" y="26233"/>
                      <a:pt x="40224" y="42410"/>
                    </a:cubicBezTo>
                    <a:lnTo>
                      <a:pt x="40224" y="52466"/>
                    </a:lnTo>
                    <a:lnTo>
                      <a:pt x="69517" y="52466"/>
                    </a:lnTo>
                    <a:lnTo>
                      <a:pt x="69517" y="73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40"/>
              <p:cNvSpPr/>
              <p:nvPr/>
            </p:nvSpPr>
            <p:spPr>
              <a:xfrm>
                <a:off x="4974084" y="4755501"/>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40"/>
              <p:cNvSpPr/>
              <p:nvPr/>
            </p:nvSpPr>
            <p:spPr>
              <a:xfrm>
                <a:off x="5108310"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0"/>
              <p:cNvSpPr/>
              <p:nvPr/>
            </p:nvSpPr>
            <p:spPr>
              <a:xfrm>
                <a:off x="524297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40"/>
              <p:cNvSpPr/>
              <p:nvPr/>
            </p:nvSpPr>
            <p:spPr>
              <a:xfrm>
                <a:off x="5419171" y="4709157"/>
                <a:ext cx="116299" cy="166578"/>
              </a:xfrm>
              <a:custGeom>
                <a:avLst/>
                <a:gdLst/>
                <a:ahLst/>
                <a:cxnLst/>
                <a:rect l="l" t="t" r="r" b="b"/>
                <a:pathLst>
                  <a:path w="116299" h="166578" extrusionOk="0">
                    <a:moveTo>
                      <a:pt x="100560" y="35852"/>
                    </a:moveTo>
                    <a:cubicBezTo>
                      <a:pt x="94439" y="31916"/>
                      <a:pt x="80885" y="22735"/>
                      <a:pt x="59899" y="22735"/>
                    </a:cubicBezTo>
                    <a:cubicBezTo>
                      <a:pt x="38912" y="22735"/>
                      <a:pt x="28419" y="28419"/>
                      <a:pt x="28419" y="41535"/>
                    </a:cubicBezTo>
                    <a:cubicBezTo>
                      <a:pt x="28419" y="54652"/>
                      <a:pt x="40224" y="61210"/>
                      <a:pt x="69517" y="70391"/>
                    </a:cubicBezTo>
                    <a:cubicBezTo>
                      <a:pt x="98811" y="80010"/>
                      <a:pt x="116300" y="93564"/>
                      <a:pt x="116300" y="119359"/>
                    </a:cubicBezTo>
                    <a:cubicBezTo>
                      <a:pt x="116300" y="145155"/>
                      <a:pt x="94876" y="166578"/>
                      <a:pt x="56401" y="166578"/>
                    </a:cubicBezTo>
                    <a:cubicBezTo>
                      <a:pt x="17926" y="166578"/>
                      <a:pt x="8744" y="155648"/>
                      <a:pt x="0" y="149090"/>
                    </a:cubicBezTo>
                    <a:lnTo>
                      <a:pt x="10056" y="126792"/>
                    </a:lnTo>
                    <a:cubicBezTo>
                      <a:pt x="16177" y="131601"/>
                      <a:pt x="31042" y="142969"/>
                      <a:pt x="56401" y="142969"/>
                    </a:cubicBezTo>
                    <a:cubicBezTo>
                      <a:pt x="81760" y="142969"/>
                      <a:pt x="90067" y="136410"/>
                      <a:pt x="90067" y="121982"/>
                    </a:cubicBezTo>
                    <a:cubicBezTo>
                      <a:pt x="90067" y="107555"/>
                      <a:pt x="79573" y="100122"/>
                      <a:pt x="51154" y="90940"/>
                    </a:cubicBezTo>
                    <a:cubicBezTo>
                      <a:pt x="22735" y="81322"/>
                      <a:pt x="3060" y="70829"/>
                      <a:pt x="3060" y="43284"/>
                    </a:cubicBezTo>
                    <a:cubicBezTo>
                      <a:pt x="3060" y="15740"/>
                      <a:pt x="25796" y="0"/>
                      <a:pt x="59899" y="0"/>
                    </a:cubicBezTo>
                    <a:cubicBezTo>
                      <a:pt x="94002" y="0"/>
                      <a:pt x="102746" y="9619"/>
                      <a:pt x="110616" y="14865"/>
                    </a:cubicBezTo>
                    <a:lnTo>
                      <a:pt x="100997" y="358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40"/>
              <p:cNvSpPr/>
              <p:nvPr/>
            </p:nvSpPr>
            <p:spPr>
              <a:xfrm>
                <a:off x="5556894"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8" y="116736"/>
                    </a:cubicBezTo>
                    <a:cubicBezTo>
                      <a:pt x="17051"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0"/>
              <p:cNvSpPr/>
              <p:nvPr/>
            </p:nvSpPr>
            <p:spPr>
              <a:xfrm>
                <a:off x="5680627" y="4756813"/>
                <a:ext cx="85694" cy="118921"/>
              </a:xfrm>
              <a:custGeom>
                <a:avLst/>
                <a:gdLst/>
                <a:ahLst/>
                <a:cxnLst/>
                <a:rect l="l" t="t" r="r" b="b"/>
                <a:pathLst>
                  <a:path w="85694" h="118921" extrusionOk="0">
                    <a:moveTo>
                      <a:pt x="74327" y="29293"/>
                    </a:moveTo>
                    <a:cubicBezTo>
                      <a:pt x="68643" y="25795"/>
                      <a:pt x="58587" y="19675"/>
                      <a:pt x="44159" y="19675"/>
                    </a:cubicBezTo>
                    <a:cubicBezTo>
                      <a:pt x="29731" y="19675"/>
                      <a:pt x="25796" y="23609"/>
                      <a:pt x="25796" y="30168"/>
                    </a:cubicBezTo>
                    <a:cubicBezTo>
                      <a:pt x="25796" y="36726"/>
                      <a:pt x="30168" y="41098"/>
                      <a:pt x="52029" y="48093"/>
                    </a:cubicBezTo>
                    <a:cubicBezTo>
                      <a:pt x="73015" y="54652"/>
                      <a:pt x="85695" y="64270"/>
                      <a:pt x="85695" y="83070"/>
                    </a:cubicBezTo>
                    <a:cubicBezTo>
                      <a:pt x="85695" y="101871"/>
                      <a:pt x="70392" y="118922"/>
                      <a:pt x="41973" y="118922"/>
                    </a:cubicBezTo>
                    <a:cubicBezTo>
                      <a:pt x="13554" y="118922"/>
                      <a:pt x="5684" y="110615"/>
                      <a:pt x="0" y="106243"/>
                    </a:cubicBezTo>
                    <a:lnTo>
                      <a:pt x="8744" y="85694"/>
                    </a:lnTo>
                    <a:cubicBezTo>
                      <a:pt x="13991" y="90066"/>
                      <a:pt x="24484" y="97936"/>
                      <a:pt x="41536" y="97936"/>
                    </a:cubicBezTo>
                    <a:cubicBezTo>
                      <a:pt x="58587" y="97936"/>
                      <a:pt x="61210" y="92689"/>
                      <a:pt x="61210" y="85694"/>
                    </a:cubicBezTo>
                    <a:cubicBezTo>
                      <a:pt x="61210" y="78698"/>
                      <a:pt x="57275" y="74326"/>
                      <a:pt x="36289" y="67331"/>
                    </a:cubicBezTo>
                    <a:cubicBezTo>
                      <a:pt x="15303" y="59898"/>
                      <a:pt x="2623" y="52028"/>
                      <a:pt x="2623" y="31916"/>
                    </a:cubicBezTo>
                    <a:cubicBezTo>
                      <a:pt x="2623" y="11805"/>
                      <a:pt x="19238" y="0"/>
                      <a:pt x="44159" y="0"/>
                    </a:cubicBezTo>
                    <a:cubicBezTo>
                      <a:pt x="69080" y="0"/>
                      <a:pt x="76950" y="6995"/>
                      <a:pt x="82634" y="10930"/>
                    </a:cubicBezTo>
                    <a:lnTo>
                      <a:pt x="74327" y="301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40"/>
              <p:cNvSpPr/>
              <p:nvPr/>
            </p:nvSpPr>
            <p:spPr>
              <a:xfrm>
                <a:off x="5778563" y="4732329"/>
                <a:ext cx="70391" cy="142094"/>
              </a:xfrm>
              <a:custGeom>
                <a:avLst/>
                <a:gdLst/>
                <a:ahLst/>
                <a:cxnLst/>
                <a:rect l="l" t="t" r="r" b="b"/>
                <a:pathLst>
                  <a:path w="70391" h="142094" extrusionOk="0">
                    <a:moveTo>
                      <a:pt x="70392" y="46782"/>
                    </a:moveTo>
                    <a:lnTo>
                      <a:pt x="40661" y="46782"/>
                    </a:lnTo>
                    <a:lnTo>
                      <a:pt x="40661" y="97936"/>
                    </a:lnTo>
                    <a:cubicBezTo>
                      <a:pt x="40661" y="116299"/>
                      <a:pt x="47220" y="120234"/>
                      <a:pt x="59462"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40"/>
              <p:cNvSpPr/>
              <p:nvPr/>
            </p:nvSpPr>
            <p:spPr>
              <a:xfrm>
                <a:off x="586513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7"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1" y="68205"/>
                      <a:pt x="52029" y="68205"/>
                    </a:cubicBezTo>
                    <a:cubicBezTo>
                      <a:pt x="33228"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0"/>
              <p:cNvSpPr/>
              <p:nvPr/>
            </p:nvSpPr>
            <p:spPr>
              <a:xfrm>
                <a:off x="5987553" y="4715278"/>
                <a:ext cx="25795" cy="157396"/>
              </a:xfrm>
              <a:custGeom>
                <a:avLst/>
                <a:gdLst/>
                <a:ahLst/>
                <a:cxnLst/>
                <a:rect l="l" t="t" r="r" b="b"/>
                <a:pathLst>
                  <a:path w="25795" h="157396" extrusionOk="0">
                    <a:moveTo>
                      <a:pt x="25796" y="25795"/>
                    </a:moveTo>
                    <a:lnTo>
                      <a:pt x="0" y="25795"/>
                    </a:lnTo>
                    <a:lnTo>
                      <a:pt x="0" y="0"/>
                    </a:lnTo>
                    <a:lnTo>
                      <a:pt x="25796" y="0"/>
                    </a:lnTo>
                    <a:lnTo>
                      <a:pt x="25796" y="25795"/>
                    </a:lnTo>
                    <a:close/>
                    <a:moveTo>
                      <a:pt x="25796" y="157397"/>
                    </a:moveTo>
                    <a:lnTo>
                      <a:pt x="437" y="157397"/>
                    </a:lnTo>
                    <a:lnTo>
                      <a:pt x="437" y="43284"/>
                    </a:lnTo>
                    <a:lnTo>
                      <a:pt x="25796" y="43284"/>
                    </a:lnTo>
                    <a:lnTo>
                      <a:pt x="25796"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40"/>
              <p:cNvSpPr/>
              <p:nvPr/>
            </p:nvSpPr>
            <p:spPr>
              <a:xfrm>
                <a:off x="6042642" y="4755501"/>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0"/>
                    </a:lnTo>
                    <a:lnTo>
                      <a:pt x="24047" y="3060"/>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40"/>
              <p:cNvSpPr/>
              <p:nvPr/>
            </p:nvSpPr>
            <p:spPr>
              <a:xfrm>
                <a:off x="6169435"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1973"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40"/>
              <p:cNvSpPr/>
              <p:nvPr/>
            </p:nvSpPr>
            <p:spPr>
              <a:xfrm>
                <a:off x="6291419" y="4706970"/>
                <a:ext cx="106680" cy="168326"/>
              </a:xfrm>
              <a:custGeom>
                <a:avLst/>
                <a:gdLst/>
                <a:ahLst/>
                <a:cxnLst/>
                <a:rect l="l" t="t" r="r" b="b"/>
                <a:pathLst>
                  <a:path w="106680" h="168326" extrusionOk="0">
                    <a:moveTo>
                      <a:pt x="57713" y="168327"/>
                    </a:moveTo>
                    <a:cubicBezTo>
                      <a:pt x="36726" y="168327"/>
                      <a:pt x="28419" y="158708"/>
                      <a:pt x="24484" y="153024"/>
                    </a:cubicBezTo>
                    <a:lnTo>
                      <a:pt x="24047" y="153024"/>
                    </a:lnTo>
                    <a:lnTo>
                      <a:pt x="24047" y="165266"/>
                    </a:lnTo>
                    <a:lnTo>
                      <a:pt x="0" y="165266"/>
                    </a:lnTo>
                    <a:lnTo>
                      <a:pt x="0" y="0"/>
                    </a:lnTo>
                    <a:lnTo>
                      <a:pt x="25359" y="0"/>
                    </a:lnTo>
                    <a:lnTo>
                      <a:pt x="25359" y="60773"/>
                    </a:lnTo>
                    <a:lnTo>
                      <a:pt x="25796" y="60773"/>
                    </a:lnTo>
                    <a:cubicBezTo>
                      <a:pt x="30168" y="56401"/>
                      <a:pt x="39787" y="48531"/>
                      <a:pt x="59899" y="48531"/>
                    </a:cubicBezTo>
                    <a:cubicBezTo>
                      <a:pt x="80011" y="48531"/>
                      <a:pt x="106681" y="67768"/>
                      <a:pt x="106681" y="106243"/>
                    </a:cubicBezTo>
                    <a:cubicBezTo>
                      <a:pt x="106681" y="144718"/>
                      <a:pt x="86132" y="168327"/>
                      <a:pt x="57713" y="168327"/>
                    </a:cubicBezTo>
                    <a:close/>
                    <a:moveTo>
                      <a:pt x="52466" y="70829"/>
                    </a:moveTo>
                    <a:cubicBezTo>
                      <a:pt x="38475" y="70829"/>
                      <a:pt x="29294" y="78261"/>
                      <a:pt x="25359" y="83508"/>
                    </a:cubicBezTo>
                    <a:lnTo>
                      <a:pt x="25359" y="133787"/>
                    </a:lnTo>
                    <a:cubicBezTo>
                      <a:pt x="29731" y="139034"/>
                      <a:pt x="37601" y="146466"/>
                      <a:pt x="51592" y="146466"/>
                    </a:cubicBezTo>
                    <a:cubicBezTo>
                      <a:pt x="65583" y="146466"/>
                      <a:pt x="81322" y="134224"/>
                      <a:pt x="81322" y="108429"/>
                    </a:cubicBezTo>
                    <a:cubicBezTo>
                      <a:pt x="81322" y="82633"/>
                      <a:pt x="69955" y="70829"/>
                      <a:pt x="52466" y="708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40"/>
              <p:cNvSpPr/>
              <p:nvPr/>
            </p:nvSpPr>
            <p:spPr>
              <a:xfrm>
                <a:off x="6422147" y="4707408"/>
                <a:ext cx="25358" cy="165266"/>
              </a:xfrm>
              <a:custGeom>
                <a:avLst/>
                <a:gdLst/>
                <a:ahLst/>
                <a:cxnLst/>
                <a:rect l="l" t="t" r="r" b="b"/>
                <a:pathLst>
                  <a:path w="25358" h="165266" extrusionOk="0">
                    <a:moveTo>
                      <a:pt x="25359" y="165266"/>
                    </a:moveTo>
                    <a:lnTo>
                      <a:pt x="0" y="165266"/>
                    </a:lnTo>
                    <a:lnTo>
                      <a:pt x="0" y="0"/>
                    </a:lnTo>
                    <a:lnTo>
                      <a:pt x="25359" y="0"/>
                    </a:lnTo>
                    <a:lnTo>
                      <a:pt x="25359" y="16526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40"/>
              <p:cNvSpPr/>
              <p:nvPr/>
            </p:nvSpPr>
            <p:spPr>
              <a:xfrm>
                <a:off x="6470678"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7"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40"/>
              <p:cNvSpPr/>
              <p:nvPr/>
            </p:nvSpPr>
            <p:spPr>
              <a:xfrm>
                <a:off x="6657370" y="4711780"/>
                <a:ext cx="105806" cy="160894"/>
              </a:xfrm>
              <a:custGeom>
                <a:avLst/>
                <a:gdLst/>
                <a:ahLst/>
                <a:cxnLst/>
                <a:rect l="l" t="t" r="r" b="b"/>
                <a:pathLst>
                  <a:path w="105806" h="160894" extrusionOk="0">
                    <a:moveTo>
                      <a:pt x="105806" y="22735"/>
                    </a:moveTo>
                    <a:lnTo>
                      <a:pt x="25796" y="22735"/>
                    </a:lnTo>
                    <a:lnTo>
                      <a:pt x="25796" y="76949"/>
                    </a:lnTo>
                    <a:lnTo>
                      <a:pt x="98374" y="76949"/>
                    </a:lnTo>
                    <a:lnTo>
                      <a:pt x="98374" y="99684"/>
                    </a:lnTo>
                    <a:lnTo>
                      <a:pt x="25796" y="99684"/>
                    </a:lnTo>
                    <a:lnTo>
                      <a:pt x="25796" y="160894"/>
                    </a:lnTo>
                    <a:lnTo>
                      <a:pt x="0" y="160894"/>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40"/>
              <p:cNvSpPr/>
              <p:nvPr/>
            </p:nvSpPr>
            <p:spPr>
              <a:xfrm>
                <a:off x="6776293"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40"/>
              <p:cNvSpPr/>
              <p:nvPr/>
            </p:nvSpPr>
            <p:spPr>
              <a:xfrm>
                <a:off x="6898276" y="4732329"/>
                <a:ext cx="70391" cy="142094"/>
              </a:xfrm>
              <a:custGeom>
                <a:avLst/>
                <a:gdLst/>
                <a:ahLst/>
                <a:cxnLst/>
                <a:rect l="l" t="t" r="r" b="b"/>
                <a:pathLst>
                  <a:path w="70391" h="142094" extrusionOk="0">
                    <a:moveTo>
                      <a:pt x="70392" y="46782"/>
                    </a:moveTo>
                    <a:lnTo>
                      <a:pt x="40661" y="46782"/>
                    </a:lnTo>
                    <a:lnTo>
                      <a:pt x="40661" y="97936"/>
                    </a:lnTo>
                    <a:cubicBezTo>
                      <a:pt x="40661" y="116299"/>
                      <a:pt x="47219" y="120234"/>
                      <a:pt x="59461"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40"/>
              <p:cNvSpPr/>
              <p:nvPr/>
            </p:nvSpPr>
            <p:spPr>
              <a:xfrm>
                <a:off x="6987906"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40"/>
              <p:cNvSpPr/>
              <p:nvPr/>
            </p:nvSpPr>
            <p:spPr>
              <a:xfrm>
                <a:off x="7118634"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40"/>
              <p:cNvSpPr/>
              <p:nvPr/>
            </p:nvSpPr>
            <p:spPr>
              <a:xfrm>
                <a:off x="7185965"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90"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6" name="Google Shape;66;p40"/>
            <p:cNvGrpSpPr/>
            <p:nvPr/>
          </p:nvGrpSpPr>
          <p:grpSpPr>
            <a:xfrm>
              <a:off x="4117290" y="992947"/>
              <a:ext cx="2782011" cy="871802"/>
              <a:chOff x="4891013" y="3454793"/>
              <a:chExt cx="2782011" cy="871802"/>
            </a:xfrm>
          </p:grpSpPr>
          <p:sp>
            <p:nvSpPr>
              <p:cNvPr id="67" name="Google Shape;67;p40"/>
              <p:cNvSpPr/>
              <p:nvPr/>
            </p:nvSpPr>
            <p:spPr>
              <a:xfrm>
                <a:off x="4891013"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40"/>
              <p:cNvSpPr/>
              <p:nvPr/>
            </p:nvSpPr>
            <p:spPr>
              <a:xfrm>
                <a:off x="5612421"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69BC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40"/>
              <p:cNvSpPr/>
              <p:nvPr/>
            </p:nvSpPr>
            <p:spPr>
              <a:xfrm>
                <a:off x="6310219" y="4037160"/>
                <a:ext cx="143844" cy="165703"/>
              </a:xfrm>
              <a:custGeom>
                <a:avLst/>
                <a:gdLst/>
                <a:ahLst/>
                <a:cxnLst/>
                <a:rect l="l" t="t" r="r" b="b"/>
                <a:pathLst>
                  <a:path w="143844" h="165703" extrusionOk="0">
                    <a:moveTo>
                      <a:pt x="437" y="165704"/>
                    </a:moveTo>
                    <a:lnTo>
                      <a:pt x="0" y="0"/>
                    </a:lnTo>
                    <a:lnTo>
                      <a:pt x="143845" y="82196"/>
                    </a:lnTo>
                    <a:lnTo>
                      <a:pt x="437" y="16570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0" name="Google Shape;70;p40"/>
              <p:cNvGrpSpPr/>
              <p:nvPr/>
            </p:nvGrpSpPr>
            <p:grpSpPr>
              <a:xfrm>
                <a:off x="4891013" y="3454793"/>
                <a:ext cx="2782011" cy="871802"/>
                <a:chOff x="4891013" y="3454793"/>
                <a:chExt cx="2782011" cy="871802"/>
              </a:xfrm>
            </p:grpSpPr>
            <p:sp>
              <p:nvSpPr>
                <p:cNvPr id="71" name="Google Shape;71;p40"/>
                <p:cNvSpPr/>
                <p:nvPr/>
              </p:nvSpPr>
              <p:spPr>
                <a:xfrm>
                  <a:off x="4891013" y="3454793"/>
                  <a:ext cx="616913" cy="871802"/>
                </a:xfrm>
                <a:custGeom>
                  <a:avLst/>
                  <a:gdLst/>
                  <a:ahLst/>
                  <a:cxnLst/>
                  <a:rect l="l" t="t" r="r" b="b"/>
                  <a:pathLst>
                    <a:path w="616913" h="871802" extrusionOk="0">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40"/>
                <p:cNvSpPr/>
                <p:nvPr/>
              </p:nvSpPr>
              <p:spPr>
                <a:xfrm>
                  <a:off x="5612421" y="3454793"/>
                  <a:ext cx="617350" cy="871802"/>
                </a:xfrm>
                <a:custGeom>
                  <a:avLst/>
                  <a:gdLst/>
                  <a:ahLst/>
                  <a:cxnLst/>
                  <a:rect l="l" t="t" r="r" b="b"/>
                  <a:pathLst>
                    <a:path w="617350" h="871802" extrusionOk="0">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40"/>
                <p:cNvSpPr/>
                <p:nvPr/>
              </p:nvSpPr>
              <p:spPr>
                <a:xfrm>
                  <a:off x="6310656" y="3458291"/>
                  <a:ext cx="664132" cy="867429"/>
                </a:xfrm>
                <a:custGeom>
                  <a:avLst/>
                  <a:gdLst/>
                  <a:ahLst/>
                  <a:cxnLst/>
                  <a:rect l="l" t="t" r="r" b="b"/>
                  <a:pathLst>
                    <a:path w="664132" h="867429" extrusionOk="0">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4" name="Google Shape;74;p40"/>
                <p:cNvGrpSpPr/>
                <p:nvPr/>
              </p:nvGrpSpPr>
              <p:grpSpPr>
                <a:xfrm>
                  <a:off x="7055674" y="3454793"/>
                  <a:ext cx="617350" cy="871801"/>
                  <a:chOff x="7055674" y="3454793"/>
                  <a:chExt cx="617350" cy="871801"/>
                </a:xfrm>
              </p:grpSpPr>
              <p:sp>
                <p:nvSpPr>
                  <p:cNvPr id="75" name="Google Shape;75;p40"/>
                  <p:cNvSpPr/>
                  <p:nvPr/>
                </p:nvSpPr>
                <p:spPr>
                  <a:xfrm>
                    <a:off x="7055674" y="3802377"/>
                    <a:ext cx="608168" cy="524217"/>
                  </a:xfrm>
                  <a:custGeom>
                    <a:avLst/>
                    <a:gdLst/>
                    <a:ahLst/>
                    <a:cxnLst/>
                    <a:rect l="l" t="t" r="r" b="b"/>
                    <a:pathLst>
                      <a:path w="608168" h="524217" extrusionOk="0">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40"/>
                  <p:cNvSpPr/>
                  <p:nvPr/>
                </p:nvSpPr>
                <p:spPr>
                  <a:xfrm>
                    <a:off x="7055674" y="3454793"/>
                    <a:ext cx="617350" cy="163080"/>
                  </a:xfrm>
                  <a:custGeom>
                    <a:avLst/>
                    <a:gdLst/>
                    <a:ahLst/>
                    <a:cxnLst/>
                    <a:rect l="l" t="t" r="r" b="b"/>
                    <a:pathLst>
                      <a:path w="617350" h="163080" extrusionOk="0">
                        <a:moveTo>
                          <a:pt x="0" y="0"/>
                        </a:moveTo>
                        <a:lnTo>
                          <a:pt x="0" y="1312"/>
                        </a:lnTo>
                        <a:lnTo>
                          <a:pt x="282442" y="163080"/>
                        </a:lnTo>
                        <a:lnTo>
                          <a:pt x="617351" y="163080"/>
                        </a:lnTo>
                        <a:lnTo>
                          <a:pt x="61735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7" name="Google Shape;77;p40"/>
              <p:cNvSpPr/>
              <p:nvPr/>
            </p:nvSpPr>
            <p:spPr>
              <a:xfrm>
                <a:off x="7055674" y="3592078"/>
                <a:ext cx="149528" cy="172261"/>
              </a:xfrm>
              <a:custGeom>
                <a:avLst/>
                <a:gdLst/>
                <a:ahLst/>
                <a:cxnLst/>
                <a:rect l="l" t="t" r="r" b="b"/>
                <a:pathLst>
                  <a:path w="149528" h="172261" extrusionOk="0">
                    <a:moveTo>
                      <a:pt x="437" y="172262"/>
                    </a:moveTo>
                    <a:lnTo>
                      <a:pt x="0" y="0"/>
                    </a:lnTo>
                    <a:lnTo>
                      <a:pt x="149528" y="85694"/>
                    </a:lnTo>
                    <a:lnTo>
                      <a:pt x="437" y="172262"/>
                    </a:lnTo>
                    <a:close/>
                  </a:path>
                </a:pathLst>
              </a:custGeom>
              <a:solidFill>
                <a:srgbClr val="F9AA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 name="Picture Placeholder 17">
            <a:extLst>
              <a:ext uri="{FF2B5EF4-FFF2-40B4-BE49-F238E27FC236}">
                <a16:creationId xmlns:a16="http://schemas.microsoft.com/office/drawing/2014/main" id="{0FFCE88E-1EDA-C165-CCD5-44003BD7A13E}"/>
              </a:ext>
            </a:extLst>
          </p:cNvPr>
          <p:cNvSpPr>
            <a:spLocks noGrp="1"/>
          </p:cNvSpPr>
          <p:nvPr>
            <p:ph type="pic" sz="quarter" idx="20"/>
          </p:nvPr>
        </p:nvSpPr>
        <p:spPr>
          <a:xfrm>
            <a:off x="3067208" y="3949598"/>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solidFill>
            <a:schemeClr val="bg1">
              <a:lumMod val="85000"/>
            </a:schemeClr>
          </a:solidFill>
        </p:spPr>
        <p:txBody>
          <a:bodyPr wrap="square" anchor="ctr">
            <a:noAutofit/>
          </a:bodyPr>
          <a:lstStyle>
            <a:lvl1pPr algn="ctr">
              <a:defRPr sz="800">
                <a:solidFill>
                  <a:schemeClr val="bg1"/>
                </a:solidFill>
              </a:defRPr>
            </a:lvl1pPr>
          </a:lstStyle>
          <a:p>
            <a:endParaRPr lang="en-US"/>
          </a:p>
        </p:txBody>
      </p:sp>
      <p:sp>
        <p:nvSpPr>
          <p:cNvPr id="4" name="Freeform 3">
            <a:extLst>
              <a:ext uri="{FF2B5EF4-FFF2-40B4-BE49-F238E27FC236}">
                <a16:creationId xmlns:a16="http://schemas.microsoft.com/office/drawing/2014/main" id="{A8F78976-D6FD-A86D-100B-602A17B6316B}"/>
              </a:ext>
            </a:extLst>
          </p:cNvPr>
          <p:cNvSpPr/>
          <p:nvPr userDrawn="1"/>
        </p:nvSpPr>
        <p:spPr>
          <a:xfrm rot="13447736" flipH="1">
            <a:off x="5635064" y="4375394"/>
            <a:ext cx="377088"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0E6E61"/>
          </a:solidFill>
          <a:ln w="5117" cap="flat">
            <a:noFill/>
            <a:prstDash val="solid"/>
            <a:miter/>
          </a:ln>
        </p:spPr>
        <p:txBody>
          <a:bodyPr rtlCol="0" anchor="ctr"/>
          <a:lstStyle/>
          <a:p>
            <a:endParaRPr lang="en-US"/>
          </a:p>
        </p:txBody>
      </p:sp>
      <p:sp>
        <p:nvSpPr>
          <p:cNvPr id="5" name="Text Placeholder 32">
            <a:extLst>
              <a:ext uri="{FF2B5EF4-FFF2-40B4-BE49-F238E27FC236}">
                <a16:creationId xmlns:a16="http://schemas.microsoft.com/office/drawing/2014/main" id="{E8EFA7F9-29AA-7888-8A0B-AE84DF6D8BB9}"/>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ESSF</a:t>
            </a:r>
            <a:endParaRPr lang="en-US" dirty="0"/>
          </a:p>
        </p:txBody>
      </p:sp>
      <p:sp>
        <p:nvSpPr>
          <p:cNvPr id="6" name="Text Placeholder 32">
            <a:extLst>
              <a:ext uri="{FF2B5EF4-FFF2-40B4-BE49-F238E27FC236}">
                <a16:creationId xmlns:a16="http://schemas.microsoft.com/office/drawing/2014/main" id="{8AC83130-2329-1C95-FA14-832768CE9E35}"/>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a:t>
            </a:r>
          </a:p>
        </p:txBody>
      </p:sp>
      <p:pic>
        <p:nvPicPr>
          <p:cNvPr id="7" name="Picture 6">
            <a:extLst>
              <a:ext uri="{FF2B5EF4-FFF2-40B4-BE49-F238E27FC236}">
                <a16:creationId xmlns:a16="http://schemas.microsoft.com/office/drawing/2014/main" id="{BD0ACF54-E263-20F8-2730-F65FE5E1CBE7}"/>
              </a:ext>
            </a:extLst>
          </p:cNvPr>
          <p:cNvPicPr>
            <a:picLocks noChangeAspect="1"/>
          </p:cNvPicPr>
          <p:nvPr userDrawn="1"/>
        </p:nvPicPr>
        <p:blipFill>
          <a:blip r:embed="rId2"/>
          <a:stretch>
            <a:fillRect/>
          </a:stretch>
        </p:blipFill>
        <p:spPr>
          <a:xfrm>
            <a:off x="282260" y="9950051"/>
            <a:ext cx="1380835" cy="307474"/>
          </a:xfrm>
          <a:prstGeom prst="rect">
            <a:avLst/>
          </a:prstGeom>
        </p:spPr>
      </p:pic>
    </p:spTree>
    <p:extLst>
      <p:ext uri="{BB962C8B-B14F-4D97-AF65-F5344CB8AC3E}">
        <p14:creationId xmlns:p14="http://schemas.microsoft.com/office/powerpoint/2010/main" val="3768407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558632" y="10066850"/>
            <a:ext cx="3314191" cy="518298"/>
          </a:xfrm>
          <a:prstGeom prst="rect">
            <a:avLst/>
          </a:prstGeom>
        </p:spPr>
        <p:txBody>
          <a:bodyPr anchor="t">
            <a:noAutofit/>
          </a:bodyPr>
          <a:lstStyle>
            <a:lvl1pPr marL="0" indent="0" algn="l">
              <a:lnSpc>
                <a:spcPct val="100000"/>
              </a:lnSpc>
              <a:spcBef>
                <a:spcPts val="0"/>
              </a:spcBef>
              <a:buNone/>
              <a:defRPr sz="2400" b="0"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6" name="Picture 5">
            <a:extLst>
              <a:ext uri="{FF2B5EF4-FFF2-40B4-BE49-F238E27FC236}">
                <a16:creationId xmlns:a16="http://schemas.microsoft.com/office/drawing/2014/main" id="{D4BEC148-33FF-1C30-ADD1-6451D065B643}"/>
              </a:ext>
            </a:extLst>
          </p:cNvPr>
          <p:cNvPicPr>
            <a:picLocks noChangeAspect="1"/>
          </p:cNvPicPr>
          <p:nvPr userDrawn="1"/>
        </p:nvPicPr>
        <p:blipFill>
          <a:blip r:embed="rId2"/>
          <a:stretch>
            <a:fillRect/>
          </a:stretch>
        </p:blipFill>
        <p:spPr>
          <a:xfrm>
            <a:off x="5883209" y="10018525"/>
            <a:ext cx="1380835" cy="307474"/>
          </a:xfrm>
          <a:prstGeom prst="rect">
            <a:avLst/>
          </a:prstGeom>
        </p:spPr>
      </p:pic>
      <p:sp>
        <p:nvSpPr>
          <p:cNvPr id="4" name="Google Shape;211;p44">
            <a:extLst>
              <a:ext uri="{FF2B5EF4-FFF2-40B4-BE49-F238E27FC236}">
                <a16:creationId xmlns:a16="http://schemas.microsoft.com/office/drawing/2014/main" id="{3218A895-D971-5200-FAE8-62A063994385}"/>
              </a:ext>
            </a:extLst>
          </p:cNvPr>
          <p:cNvSpPr/>
          <p:nvPr userDrawn="1"/>
        </p:nvSpPr>
        <p:spPr>
          <a:xfrm flipH="1">
            <a:off x="0" y="0"/>
            <a:ext cx="7775575" cy="7200900"/>
          </a:xfrm>
          <a:custGeom>
            <a:avLst/>
            <a:gdLst/>
            <a:ahLst/>
            <a:cxnLst/>
            <a:rect l="l" t="t" r="r" b="b"/>
            <a:pathLst>
              <a:path w="1367928" h="515971" extrusionOk="0">
                <a:moveTo>
                  <a:pt x="0" y="0"/>
                </a:moveTo>
                <a:lnTo>
                  <a:pt x="0" y="515971"/>
                </a:lnTo>
                <a:lnTo>
                  <a:pt x="1367928" y="314781"/>
                </a:lnTo>
                <a:lnTo>
                  <a:pt x="1367928" y="0"/>
                </a:lnTo>
                <a:close/>
              </a:path>
            </a:pathLst>
          </a:custGeom>
          <a:solidFill>
            <a:srgbClr val="8E9E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212;p44">
            <a:extLst>
              <a:ext uri="{FF2B5EF4-FFF2-40B4-BE49-F238E27FC236}">
                <a16:creationId xmlns:a16="http://schemas.microsoft.com/office/drawing/2014/main" id="{9F2799F8-8878-2B81-4EA3-439BE9482059}"/>
              </a:ext>
            </a:extLst>
          </p:cNvPr>
          <p:cNvSpPr/>
          <p:nvPr userDrawn="1"/>
        </p:nvSpPr>
        <p:spPr>
          <a:xfrm rot="6617883">
            <a:off x="2060885" y="3867010"/>
            <a:ext cx="403055" cy="2717978"/>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 name="Google Shape;215;p44">
            <a:extLst>
              <a:ext uri="{FF2B5EF4-FFF2-40B4-BE49-F238E27FC236}">
                <a16:creationId xmlns:a16="http://schemas.microsoft.com/office/drawing/2014/main" id="{C0EF5D3C-A967-6DBD-876D-173B007739AF}"/>
              </a:ext>
            </a:extLst>
          </p:cNvPr>
          <p:cNvGrpSpPr/>
          <p:nvPr userDrawn="1"/>
        </p:nvGrpSpPr>
        <p:grpSpPr>
          <a:xfrm>
            <a:off x="4117290" y="992947"/>
            <a:ext cx="2782011" cy="1420942"/>
            <a:chOff x="4117290" y="992947"/>
            <a:chExt cx="2782011" cy="1420942"/>
          </a:xfrm>
        </p:grpSpPr>
        <p:grpSp>
          <p:nvGrpSpPr>
            <p:cNvPr id="9" name="Google Shape;216;p44">
              <a:extLst>
                <a:ext uri="{FF2B5EF4-FFF2-40B4-BE49-F238E27FC236}">
                  <a16:creationId xmlns:a16="http://schemas.microsoft.com/office/drawing/2014/main" id="{B8D0E7EE-58FE-1F92-F363-266392791D47}"/>
                </a:ext>
              </a:extLst>
            </p:cNvPr>
            <p:cNvGrpSpPr/>
            <p:nvPr/>
          </p:nvGrpSpPr>
          <p:grpSpPr>
            <a:xfrm>
              <a:off x="4123411" y="1992416"/>
              <a:ext cx="2390265" cy="421473"/>
              <a:chOff x="4897134" y="4454262"/>
              <a:chExt cx="2390265" cy="421473"/>
            </a:xfrm>
          </p:grpSpPr>
          <p:sp>
            <p:nvSpPr>
              <p:cNvPr id="78" name="Google Shape;217;p44">
                <a:extLst>
                  <a:ext uri="{FF2B5EF4-FFF2-40B4-BE49-F238E27FC236}">
                    <a16:creationId xmlns:a16="http://schemas.microsoft.com/office/drawing/2014/main" id="{1295F26A-CFA2-D22B-B286-E4A0630BB7C6}"/>
                  </a:ext>
                </a:extLst>
              </p:cNvPr>
              <p:cNvSpPr/>
              <p:nvPr/>
            </p:nvSpPr>
            <p:spPr>
              <a:xfrm>
                <a:off x="4906753" y="4459071"/>
                <a:ext cx="107555" cy="160894"/>
              </a:xfrm>
              <a:custGeom>
                <a:avLst/>
                <a:gdLst/>
                <a:ahLst/>
                <a:cxnLst/>
                <a:rect l="l" t="t" r="r" b="b"/>
                <a:pathLst>
                  <a:path w="107555" h="160894" extrusionOk="0">
                    <a:moveTo>
                      <a:pt x="105807" y="22298"/>
                    </a:moveTo>
                    <a:lnTo>
                      <a:pt x="26233" y="22298"/>
                    </a:lnTo>
                    <a:lnTo>
                      <a:pt x="26233" y="66894"/>
                    </a:lnTo>
                    <a:lnTo>
                      <a:pt x="97937" y="66894"/>
                    </a:lnTo>
                    <a:lnTo>
                      <a:pt x="97937"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218;p44">
                <a:extLst>
                  <a:ext uri="{FF2B5EF4-FFF2-40B4-BE49-F238E27FC236}">
                    <a16:creationId xmlns:a16="http://schemas.microsoft.com/office/drawing/2014/main" id="{4CAAE224-D93A-66B9-BA22-CBD780C647DA}"/>
                  </a:ext>
                </a:extLst>
              </p:cNvPr>
              <p:cNvSpPr/>
              <p:nvPr/>
            </p:nvSpPr>
            <p:spPr>
              <a:xfrm>
                <a:off x="503704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219;p44">
                <a:extLst>
                  <a:ext uri="{FF2B5EF4-FFF2-40B4-BE49-F238E27FC236}">
                    <a16:creationId xmlns:a16="http://schemas.microsoft.com/office/drawing/2014/main" id="{3405842F-2B47-942D-921D-B674582CD2A5}"/>
                  </a:ext>
                </a:extLst>
              </p:cNvPr>
              <p:cNvSpPr/>
              <p:nvPr/>
            </p:nvSpPr>
            <p:spPr>
              <a:xfrm>
                <a:off x="5162525"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220;p44">
                <a:extLst>
                  <a:ext uri="{FF2B5EF4-FFF2-40B4-BE49-F238E27FC236}">
                    <a16:creationId xmlns:a16="http://schemas.microsoft.com/office/drawing/2014/main" id="{C3A7A40B-1562-CEFF-A90C-9FB9A2E63F90}"/>
                  </a:ext>
                </a:extLst>
              </p:cNvPr>
              <p:cNvSpPr/>
              <p:nvPr/>
            </p:nvSpPr>
            <p:spPr>
              <a:xfrm>
                <a:off x="529937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221;p44">
                <a:extLst>
                  <a:ext uri="{FF2B5EF4-FFF2-40B4-BE49-F238E27FC236}">
                    <a16:creationId xmlns:a16="http://schemas.microsoft.com/office/drawing/2014/main" id="{1C45E4E4-98F8-C009-0008-CC70619FD603}"/>
                  </a:ext>
                </a:extLst>
              </p:cNvPr>
              <p:cNvSpPr/>
              <p:nvPr/>
            </p:nvSpPr>
            <p:spPr>
              <a:xfrm>
                <a:off x="53544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222;p44">
                <a:extLst>
                  <a:ext uri="{FF2B5EF4-FFF2-40B4-BE49-F238E27FC236}">
                    <a16:creationId xmlns:a16="http://schemas.microsoft.com/office/drawing/2014/main" id="{CB025558-F61F-38A8-56BF-BBFD427DAE1D}"/>
                  </a:ext>
                </a:extLst>
              </p:cNvPr>
              <p:cNvSpPr/>
              <p:nvPr/>
            </p:nvSpPr>
            <p:spPr>
              <a:xfrm>
                <a:off x="5478632"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223;p44">
                <a:extLst>
                  <a:ext uri="{FF2B5EF4-FFF2-40B4-BE49-F238E27FC236}">
                    <a16:creationId xmlns:a16="http://schemas.microsoft.com/office/drawing/2014/main" id="{05DE669B-6261-960C-3C3D-C32E2E2149BE}"/>
                  </a:ext>
                </a:extLst>
              </p:cNvPr>
              <p:cNvSpPr/>
              <p:nvPr/>
            </p:nvSpPr>
            <p:spPr>
              <a:xfrm>
                <a:off x="5596244"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4921" y="48531"/>
                    </a:moveTo>
                    <a:lnTo>
                      <a:pt x="77825" y="48531"/>
                    </a:lnTo>
                    <a:cubicBezTo>
                      <a:pt x="77825" y="31042"/>
                      <a:pt x="69080" y="20986"/>
                      <a:pt x="53340" y="20986"/>
                    </a:cubicBezTo>
                    <a:cubicBezTo>
                      <a:pt x="37601" y="20986"/>
                      <a:pt x="26670" y="30168"/>
                      <a:pt x="25359"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224;p44">
                <a:extLst>
                  <a:ext uri="{FF2B5EF4-FFF2-40B4-BE49-F238E27FC236}">
                    <a16:creationId xmlns:a16="http://schemas.microsoft.com/office/drawing/2014/main" id="{136BF495-8920-7683-B0D3-8EE5AEB9712F}"/>
                  </a:ext>
                </a:extLst>
              </p:cNvPr>
              <p:cNvSpPr/>
              <p:nvPr/>
            </p:nvSpPr>
            <p:spPr>
              <a:xfrm>
                <a:off x="5719976" y="4503667"/>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9"/>
                    </a:lnTo>
                    <a:lnTo>
                      <a:pt x="0" y="116299"/>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225;p44">
                <a:extLst>
                  <a:ext uri="{FF2B5EF4-FFF2-40B4-BE49-F238E27FC236}">
                    <a16:creationId xmlns:a16="http://schemas.microsoft.com/office/drawing/2014/main" id="{8D3E1F06-CDC6-1518-0272-79F52E3D9A07}"/>
                  </a:ext>
                </a:extLst>
              </p:cNvPr>
              <p:cNvSpPr/>
              <p:nvPr/>
            </p:nvSpPr>
            <p:spPr>
              <a:xfrm>
                <a:off x="5799550"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226;p44">
                <a:extLst>
                  <a:ext uri="{FF2B5EF4-FFF2-40B4-BE49-F238E27FC236}">
                    <a16:creationId xmlns:a16="http://schemas.microsoft.com/office/drawing/2014/main" id="{D416243B-EA90-2906-F985-08C7A3140F8A}"/>
                  </a:ext>
                </a:extLst>
              </p:cNvPr>
              <p:cNvSpPr/>
              <p:nvPr/>
            </p:nvSpPr>
            <p:spPr>
              <a:xfrm>
                <a:off x="5854639"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227;p44">
                <a:extLst>
                  <a:ext uri="{FF2B5EF4-FFF2-40B4-BE49-F238E27FC236}">
                    <a16:creationId xmlns:a16="http://schemas.microsoft.com/office/drawing/2014/main" id="{5E1FDCF4-736A-F2F6-127C-3182EDB8EF02}"/>
                  </a:ext>
                </a:extLst>
              </p:cNvPr>
              <p:cNvSpPr/>
              <p:nvPr/>
            </p:nvSpPr>
            <p:spPr>
              <a:xfrm>
                <a:off x="5980120"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228;p44">
                <a:extLst>
                  <a:ext uri="{FF2B5EF4-FFF2-40B4-BE49-F238E27FC236}">
                    <a16:creationId xmlns:a16="http://schemas.microsoft.com/office/drawing/2014/main" id="{B084CC22-E6CF-76AF-C60E-20ED5CA89B91}"/>
                  </a:ext>
                </a:extLst>
              </p:cNvPr>
              <p:cNvSpPr/>
              <p:nvPr/>
            </p:nvSpPr>
            <p:spPr>
              <a:xfrm>
                <a:off x="6178617" y="4459071"/>
                <a:ext cx="107555" cy="160894"/>
              </a:xfrm>
              <a:custGeom>
                <a:avLst/>
                <a:gdLst/>
                <a:ahLst/>
                <a:cxnLst/>
                <a:rect l="l" t="t" r="r" b="b"/>
                <a:pathLst>
                  <a:path w="107555" h="160894" extrusionOk="0">
                    <a:moveTo>
                      <a:pt x="105806" y="22298"/>
                    </a:moveTo>
                    <a:lnTo>
                      <a:pt x="26233" y="22298"/>
                    </a:lnTo>
                    <a:lnTo>
                      <a:pt x="26233" y="66894"/>
                    </a:lnTo>
                    <a:lnTo>
                      <a:pt x="97936" y="66894"/>
                    </a:lnTo>
                    <a:lnTo>
                      <a:pt x="97936"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229;p44">
                <a:extLst>
                  <a:ext uri="{FF2B5EF4-FFF2-40B4-BE49-F238E27FC236}">
                    <a16:creationId xmlns:a16="http://schemas.microsoft.com/office/drawing/2014/main" id="{188C37B1-95E0-C46C-7322-F13741D11B1F}"/>
                  </a:ext>
                </a:extLst>
              </p:cNvPr>
              <p:cNvSpPr/>
              <p:nvPr/>
            </p:nvSpPr>
            <p:spPr>
              <a:xfrm>
                <a:off x="6299726" y="4454262"/>
                <a:ext cx="107992" cy="168326"/>
              </a:xfrm>
              <a:custGeom>
                <a:avLst/>
                <a:gdLst/>
                <a:ahLst/>
                <a:cxnLst/>
                <a:rect l="l" t="t" r="r" b="b"/>
                <a:pathLst>
                  <a:path w="107992" h="168326" extrusionOk="0">
                    <a:moveTo>
                      <a:pt x="107556" y="165266"/>
                    </a:moveTo>
                    <a:lnTo>
                      <a:pt x="83509" y="165266"/>
                    </a:lnTo>
                    <a:lnTo>
                      <a:pt x="83509" y="153024"/>
                    </a:lnTo>
                    <a:lnTo>
                      <a:pt x="83071" y="153024"/>
                    </a:lnTo>
                    <a:cubicBezTo>
                      <a:pt x="80011" y="157397"/>
                      <a:pt x="71704" y="168327"/>
                      <a:pt x="48531" y="168327"/>
                    </a:cubicBezTo>
                    <a:cubicBezTo>
                      <a:pt x="25359" y="168327"/>
                      <a:pt x="0" y="149089"/>
                      <a:pt x="0" y="108429"/>
                    </a:cubicBezTo>
                    <a:cubicBezTo>
                      <a:pt x="0" y="67768"/>
                      <a:pt x="23173" y="48531"/>
                      <a:pt x="50717" y="48531"/>
                    </a:cubicBezTo>
                    <a:cubicBezTo>
                      <a:pt x="78262" y="48531"/>
                      <a:pt x="79136" y="57275"/>
                      <a:pt x="82197" y="60773"/>
                    </a:cubicBezTo>
                    <a:lnTo>
                      <a:pt x="82634" y="60773"/>
                    </a:lnTo>
                    <a:lnTo>
                      <a:pt x="82634" y="0"/>
                    </a:lnTo>
                    <a:lnTo>
                      <a:pt x="107993" y="0"/>
                    </a:lnTo>
                    <a:lnTo>
                      <a:pt x="107993" y="165266"/>
                    </a:lnTo>
                    <a:close/>
                    <a:moveTo>
                      <a:pt x="55964" y="145592"/>
                    </a:moveTo>
                    <a:cubicBezTo>
                      <a:pt x="72141" y="145592"/>
                      <a:pt x="79136" y="137722"/>
                      <a:pt x="82634" y="133350"/>
                    </a:cubicBezTo>
                    <a:lnTo>
                      <a:pt x="82634" y="83070"/>
                    </a:lnTo>
                    <a:cubicBezTo>
                      <a:pt x="78699" y="78261"/>
                      <a:pt x="72141" y="70391"/>
                      <a:pt x="56401" y="70391"/>
                    </a:cubicBezTo>
                    <a:cubicBezTo>
                      <a:pt x="40661" y="70391"/>
                      <a:pt x="25796" y="81759"/>
                      <a:pt x="25796" y="107554"/>
                    </a:cubicBezTo>
                    <a:cubicBezTo>
                      <a:pt x="25796" y="133350"/>
                      <a:pt x="38912" y="146029"/>
                      <a:pt x="55964" y="1460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230;p44">
                <a:extLst>
                  <a:ext uri="{FF2B5EF4-FFF2-40B4-BE49-F238E27FC236}">
                    <a16:creationId xmlns:a16="http://schemas.microsoft.com/office/drawing/2014/main" id="{EA9E2072-483A-01C3-5295-A35781E698E0}"/>
                  </a:ext>
                </a:extLst>
              </p:cNvPr>
              <p:cNvSpPr/>
              <p:nvPr/>
            </p:nvSpPr>
            <p:spPr>
              <a:xfrm>
                <a:off x="6436138" y="4505853"/>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231;p44">
                <a:extLst>
                  <a:ext uri="{FF2B5EF4-FFF2-40B4-BE49-F238E27FC236}">
                    <a16:creationId xmlns:a16="http://schemas.microsoft.com/office/drawing/2014/main" id="{726A3375-453A-C259-14CC-A9956AF295FC}"/>
                  </a:ext>
                </a:extLst>
              </p:cNvPr>
              <p:cNvSpPr/>
              <p:nvPr/>
            </p:nvSpPr>
            <p:spPr>
              <a:xfrm>
                <a:off x="6560745" y="4502792"/>
                <a:ext cx="96187" cy="119359"/>
              </a:xfrm>
              <a:custGeom>
                <a:avLst/>
                <a:gdLst/>
                <a:ahLst/>
                <a:cxnLst/>
                <a:rect l="l" t="t" r="r" b="b"/>
                <a:pathLst>
                  <a:path w="96187" h="119359" extrusionOk="0">
                    <a:moveTo>
                      <a:pt x="87006" y="29293"/>
                    </a:moveTo>
                    <a:cubicBezTo>
                      <a:pt x="82197" y="26233"/>
                      <a:pt x="75201" y="21424"/>
                      <a:pt x="62522" y="21424"/>
                    </a:cubicBezTo>
                    <a:cubicBezTo>
                      <a:pt x="42410" y="21424"/>
                      <a:pt x="25796" y="32791"/>
                      <a:pt x="25796" y="58587"/>
                    </a:cubicBezTo>
                    <a:cubicBezTo>
                      <a:pt x="25796" y="84382"/>
                      <a:pt x="39350" y="97061"/>
                      <a:pt x="60336" y="97061"/>
                    </a:cubicBezTo>
                    <a:cubicBezTo>
                      <a:pt x="81323" y="97061"/>
                      <a:pt x="83509" y="92252"/>
                      <a:pt x="87881" y="89629"/>
                    </a:cubicBezTo>
                    <a:lnTo>
                      <a:pt x="94876" y="109303"/>
                    </a:lnTo>
                    <a:cubicBezTo>
                      <a:pt x="89192" y="113238"/>
                      <a:pt x="77387" y="119359"/>
                      <a:pt x="56401" y="119359"/>
                    </a:cubicBezTo>
                    <a:cubicBezTo>
                      <a:pt x="23172" y="119359"/>
                      <a:pt x="0" y="100996"/>
                      <a:pt x="0" y="59898"/>
                    </a:cubicBezTo>
                    <a:cubicBezTo>
                      <a:pt x="0" y="18800"/>
                      <a:pt x="29731" y="0"/>
                      <a:pt x="59899" y="0"/>
                    </a:cubicBezTo>
                    <a:cubicBezTo>
                      <a:pt x="90067" y="0"/>
                      <a:pt x="89630" y="5684"/>
                      <a:pt x="96188" y="10493"/>
                    </a:cubicBezTo>
                    <a:lnTo>
                      <a:pt x="87443" y="297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232;p44">
                <a:extLst>
                  <a:ext uri="{FF2B5EF4-FFF2-40B4-BE49-F238E27FC236}">
                    <a16:creationId xmlns:a16="http://schemas.microsoft.com/office/drawing/2014/main" id="{C141B3CD-DD85-1ABE-7F64-46D9579EFDCF}"/>
                  </a:ext>
                </a:extLst>
              </p:cNvPr>
              <p:cNvSpPr/>
              <p:nvPr/>
            </p:nvSpPr>
            <p:spPr>
              <a:xfrm>
                <a:off x="6669174" y="4502355"/>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4"/>
                      <a:pt x="44159" y="21424"/>
                    </a:cubicBezTo>
                    <a:cubicBezTo>
                      <a:pt x="27108" y="21424"/>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6"/>
                      <a:pt x="0" y="85256"/>
                    </a:cubicBezTo>
                    <a:cubicBezTo>
                      <a:pt x="0" y="64707"/>
                      <a:pt x="19238" y="49842"/>
                      <a:pt x="50717" y="49842"/>
                    </a:cubicBezTo>
                    <a:close/>
                    <a:moveTo>
                      <a:pt x="41536" y="99247"/>
                    </a:moveTo>
                    <a:cubicBezTo>
                      <a:pt x="57713" y="99247"/>
                      <a:pt x="65145" y="91378"/>
                      <a:pt x="68206" y="87880"/>
                    </a:cubicBezTo>
                    <a:lnTo>
                      <a:pt x="68206" y="68642"/>
                    </a:lnTo>
                    <a:cubicBezTo>
                      <a:pt x="63834" y="68642"/>
                      <a:pt x="59024" y="68205"/>
                      <a:pt x="51592" y="68205"/>
                    </a:cubicBezTo>
                    <a:cubicBezTo>
                      <a:pt x="32791" y="68205"/>
                      <a:pt x="24047" y="73452"/>
                      <a:pt x="24047" y="83945"/>
                    </a:cubicBezTo>
                    <a:cubicBezTo>
                      <a:pt x="24047" y="94438"/>
                      <a:pt x="29731" y="99247"/>
                      <a:pt x="41536"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233;p44">
                <a:extLst>
                  <a:ext uri="{FF2B5EF4-FFF2-40B4-BE49-F238E27FC236}">
                    <a16:creationId xmlns:a16="http://schemas.microsoft.com/office/drawing/2014/main" id="{62EEC2A1-2CF2-B28C-1658-D481F4933CD4}"/>
                  </a:ext>
                </a:extLst>
              </p:cNvPr>
              <p:cNvSpPr/>
              <p:nvPr/>
            </p:nvSpPr>
            <p:spPr>
              <a:xfrm>
                <a:off x="6779791" y="4479183"/>
                <a:ext cx="70391" cy="142094"/>
              </a:xfrm>
              <a:custGeom>
                <a:avLst/>
                <a:gdLst/>
                <a:ahLst/>
                <a:cxnLst/>
                <a:rect l="l" t="t" r="r" b="b"/>
                <a:pathLst>
                  <a:path w="70391" h="142094" extrusionOk="0">
                    <a:moveTo>
                      <a:pt x="70392" y="46782"/>
                    </a:moveTo>
                    <a:lnTo>
                      <a:pt x="40661" y="46782"/>
                    </a:lnTo>
                    <a:lnTo>
                      <a:pt x="40661" y="97936"/>
                    </a:lnTo>
                    <a:cubicBezTo>
                      <a:pt x="40661" y="116298"/>
                      <a:pt x="47219" y="120234"/>
                      <a:pt x="59461" y="120234"/>
                    </a:cubicBezTo>
                    <a:cubicBezTo>
                      <a:pt x="71703" y="120234"/>
                      <a:pt x="68206" y="119359"/>
                      <a:pt x="69955" y="118485"/>
                    </a:cubicBezTo>
                    <a:lnTo>
                      <a:pt x="69955" y="139471"/>
                    </a:lnTo>
                    <a:cubicBezTo>
                      <a:pt x="67769" y="140345"/>
                      <a:pt x="62085" y="142094"/>
                      <a:pt x="53778" y="142094"/>
                    </a:cubicBezTo>
                    <a:cubicBezTo>
                      <a:pt x="31042" y="142094"/>
                      <a:pt x="15303" y="133350"/>
                      <a:pt x="15303" y="100559"/>
                    </a:cubicBezTo>
                    <a:lnTo>
                      <a:pt x="15303" y="46344"/>
                    </a:lnTo>
                    <a:lnTo>
                      <a:pt x="0" y="46344"/>
                    </a:lnTo>
                    <a:lnTo>
                      <a:pt x="0" y="25795"/>
                    </a:lnTo>
                    <a:lnTo>
                      <a:pt x="15303" y="25795"/>
                    </a:lnTo>
                    <a:lnTo>
                      <a:pt x="15303" y="0"/>
                    </a:lnTo>
                    <a:lnTo>
                      <a:pt x="40661" y="0"/>
                    </a:lnTo>
                    <a:lnTo>
                      <a:pt x="40661" y="25795"/>
                    </a:lnTo>
                    <a:lnTo>
                      <a:pt x="70392" y="25795"/>
                    </a:lnTo>
                    <a:lnTo>
                      <a:pt x="70392" y="46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234;p44">
                <a:extLst>
                  <a:ext uri="{FF2B5EF4-FFF2-40B4-BE49-F238E27FC236}">
                    <a16:creationId xmlns:a16="http://schemas.microsoft.com/office/drawing/2014/main" id="{57A4CFAB-DF88-F1F4-D11B-577A3E822FAA}"/>
                  </a:ext>
                </a:extLst>
              </p:cNvPr>
              <p:cNvSpPr/>
              <p:nvPr/>
            </p:nvSpPr>
            <p:spPr>
              <a:xfrm>
                <a:off x="687204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235;p44">
                <a:extLst>
                  <a:ext uri="{FF2B5EF4-FFF2-40B4-BE49-F238E27FC236}">
                    <a16:creationId xmlns:a16="http://schemas.microsoft.com/office/drawing/2014/main" id="{0753063C-3184-D1A8-FE59-F9CE215F9712}"/>
                  </a:ext>
                </a:extLst>
              </p:cNvPr>
              <p:cNvSpPr/>
              <p:nvPr/>
            </p:nvSpPr>
            <p:spPr>
              <a:xfrm>
                <a:off x="6920574" y="4502355"/>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236;p44">
                <a:extLst>
                  <a:ext uri="{FF2B5EF4-FFF2-40B4-BE49-F238E27FC236}">
                    <a16:creationId xmlns:a16="http://schemas.microsoft.com/office/drawing/2014/main" id="{0456495E-AF71-9336-B2E5-544C095E929A}"/>
                  </a:ext>
                </a:extLst>
              </p:cNvPr>
              <p:cNvSpPr/>
              <p:nvPr/>
            </p:nvSpPr>
            <p:spPr>
              <a:xfrm>
                <a:off x="70543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237;p44">
                <a:extLst>
                  <a:ext uri="{FF2B5EF4-FFF2-40B4-BE49-F238E27FC236}">
                    <a16:creationId xmlns:a16="http://schemas.microsoft.com/office/drawing/2014/main" id="{E190D312-E8CA-522A-B41E-8763F55AAC5C}"/>
                  </a:ext>
                </a:extLst>
              </p:cNvPr>
              <p:cNvSpPr/>
              <p:nvPr/>
            </p:nvSpPr>
            <p:spPr>
              <a:xfrm>
                <a:off x="4897134" y="4706096"/>
                <a:ext cx="71000" cy="166578"/>
              </a:xfrm>
              <a:custGeom>
                <a:avLst/>
                <a:gdLst/>
                <a:ahLst/>
                <a:cxnLst/>
                <a:rect l="l" t="t" r="r" b="b"/>
                <a:pathLst>
                  <a:path w="71000" h="166578" extrusionOk="0">
                    <a:moveTo>
                      <a:pt x="69955" y="73015"/>
                    </a:moveTo>
                    <a:lnTo>
                      <a:pt x="40661" y="73015"/>
                    </a:lnTo>
                    <a:lnTo>
                      <a:pt x="40661" y="166578"/>
                    </a:lnTo>
                    <a:lnTo>
                      <a:pt x="15303" y="166578"/>
                    </a:lnTo>
                    <a:lnTo>
                      <a:pt x="15303" y="73015"/>
                    </a:lnTo>
                    <a:lnTo>
                      <a:pt x="0" y="73015"/>
                    </a:lnTo>
                    <a:lnTo>
                      <a:pt x="0" y="52466"/>
                    </a:lnTo>
                    <a:lnTo>
                      <a:pt x="15303" y="52466"/>
                    </a:lnTo>
                    <a:lnTo>
                      <a:pt x="15303" y="42410"/>
                    </a:lnTo>
                    <a:cubicBezTo>
                      <a:pt x="15303" y="12679"/>
                      <a:pt x="33228" y="0"/>
                      <a:pt x="56401" y="0"/>
                    </a:cubicBezTo>
                    <a:cubicBezTo>
                      <a:pt x="79573" y="0"/>
                      <a:pt x="67769" y="1312"/>
                      <a:pt x="69517" y="1749"/>
                    </a:cubicBezTo>
                    <a:lnTo>
                      <a:pt x="69517" y="22735"/>
                    </a:lnTo>
                    <a:cubicBezTo>
                      <a:pt x="67769" y="22298"/>
                      <a:pt x="65145" y="21424"/>
                      <a:pt x="59899" y="21424"/>
                    </a:cubicBezTo>
                    <a:cubicBezTo>
                      <a:pt x="48094" y="21424"/>
                      <a:pt x="40224" y="26233"/>
                      <a:pt x="40224" y="42410"/>
                    </a:cubicBezTo>
                    <a:lnTo>
                      <a:pt x="40224" y="52466"/>
                    </a:lnTo>
                    <a:lnTo>
                      <a:pt x="69517" y="52466"/>
                    </a:lnTo>
                    <a:lnTo>
                      <a:pt x="69517" y="73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238;p44">
                <a:extLst>
                  <a:ext uri="{FF2B5EF4-FFF2-40B4-BE49-F238E27FC236}">
                    <a16:creationId xmlns:a16="http://schemas.microsoft.com/office/drawing/2014/main" id="{5D6CFF6D-4FBC-A1E7-E7AF-DE6B4F91C541}"/>
                  </a:ext>
                </a:extLst>
              </p:cNvPr>
              <p:cNvSpPr/>
              <p:nvPr/>
            </p:nvSpPr>
            <p:spPr>
              <a:xfrm>
                <a:off x="4974084" y="4755501"/>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239;p44">
                <a:extLst>
                  <a:ext uri="{FF2B5EF4-FFF2-40B4-BE49-F238E27FC236}">
                    <a16:creationId xmlns:a16="http://schemas.microsoft.com/office/drawing/2014/main" id="{7F080F0E-F844-9A14-B6A7-C955ABA65C9B}"/>
                  </a:ext>
                </a:extLst>
              </p:cNvPr>
              <p:cNvSpPr/>
              <p:nvPr/>
            </p:nvSpPr>
            <p:spPr>
              <a:xfrm>
                <a:off x="5108310"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240;p44">
                <a:extLst>
                  <a:ext uri="{FF2B5EF4-FFF2-40B4-BE49-F238E27FC236}">
                    <a16:creationId xmlns:a16="http://schemas.microsoft.com/office/drawing/2014/main" id="{B4E827C3-5088-7FC6-757F-6818247D6C35}"/>
                  </a:ext>
                </a:extLst>
              </p:cNvPr>
              <p:cNvSpPr/>
              <p:nvPr/>
            </p:nvSpPr>
            <p:spPr>
              <a:xfrm>
                <a:off x="524297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241;p44">
                <a:extLst>
                  <a:ext uri="{FF2B5EF4-FFF2-40B4-BE49-F238E27FC236}">
                    <a16:creationId xmlns:a16="http://schemas.microsoft.com/office/drawing/2014/main" id="{BF347366-48B0-90B6-FA96-F965F1314AE4}"/>
                  </a:ext>
                </a:extLst>
              </p:cNvPr>
              <p:cNvSpPr/>
              <p:nvPr/>
            </p:nvSpPr>
            <p:spPr>
              <a:xfrm>
                <a:off x="5419171" y="4709157"/>
                <a:ext cx="116299" cy="166578"/>
              </a:xfrm>
              <a:custGeom>
                <a:avLst/>
                <a:gdLst/>
                <a:ahLst/>
                <a:cxnLst/>
                <a:rect l="l" t="t" r="r" b="b"/>
                <a:pathLst>
                  <a:path w="116299" h="166578" extrusionOk="0">
                    <a:moveTo>
                      <a:pt x="100560" y="35852"/>
                    </a:moveTo>
                    <a:cubicBezTo>
                      <a:pt x="94439" y="31916"/>
                      <a:pt x="80885" y="22735"/>
                      <a:pt x="59899" y="22735"/>
                    </a:cubicBezTo>
                    <a:cubicBezTo>
                      <a:pt x="38912" y="22735"/>
                      <a:pt x="28419" y="28419"/>
                      <a:pt x="28419" y="41535"/>
                    </a:cubicBezTo>
                    <a:cubicBezTo>
                      <a:pt x="28419" y="54652"/>
                      <a:pt x="40224" y="61210"/>
                      <a:pt x="69517" y="70391"/>
                    </a:cubicBezTo>
                    <a:cubicBezTo>
                      <a:pt x="98811" y="80010"/>
                      <a:pt x="116300" y="93564"/>
                      <a:pt x="116300" y="119359"/>
                    </a:cubicBezTo>
                    <a:cubicBezTo>
                      <a:pt x="116300" y="145155"/>
                      <a:pt x="94876" y="166578"/>
                      <a:pt x="56401" y="166578"/>
                    </a:cubicBezTo>
                    <a:cubicBezTo>
                      <a:pt x="17926" y="166578"/>
                      <a:pt x="8744" y="155648"/>
                      <a:pt x="0" y="149090"/>
                    </a:cubicBezTo>
                    <a:lnTo>
                      <a:pt x="10056" y="126792"/>
                    </a:lnTo>
                    <a:cubicBezTo>
                      <a:pt x="16177" y="131601"/>
                      <a:pt x="31042" y="142969"/>
                      <a:pt x="56401" y="142969"/>
                    </a:cubicBezTo>
                    <a:cubicBezTo>
                      <a:pt x="81760" y="142969"/>
                      <a:pt x="90067" y="136410"/>
                      <a:pt x="90067" y="121982"/>
                    </a:cubicBezTo>
                    <a:cubicBezTo>
                      <a:pt x="90067" y="107555"/>
                      <a:pt x="79573" y="100122"/>
                      <a:pt x="51154" y="90940"/>
                    </a:cubicBezTo>
                    <a:cubicBezTo>
                      <a:pt x="22735" y="81322"/>
                      <a:pt x="3060" y="70829"/>
                      <a:pt x="3060" y="43284"/>
                    </a:cubicBezTo>
                    <a:cubicBezTo>
                      <a:pt x="3060" y="15740"/>
                      <a:pt x="25796" y="0"/>
                      <a:pt x="59899" y="0"/>
                    </a:cubicBezTo>
                    <a:cubicBezTo>
                      <a:pt x="94002" y="0"/>
                      <a:pt x="102746" y="9619"/>
                      <a:pt x="110616" y="14865"/>
                    </a:cubicBezTo>
                    <a:lnTo>
                      <a:pt x="100997" y="358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242;p44">
                <a:extLst>
                  <a:ext uri="{FF2B5EF4-FFF2-40B4-BE49-F238E27FC236}">
                    <a16:creationId xmlns:a16="http://schemas.microsoft.com/office/drawing/2014/main" id="{0AE3BE68-DC35-1AE0-BE47-C6B4AD7BEBBA}"/>
                  </a:ext>
                </a:extLst>
              </p:cNvPr>
              <p:cNvSpPr/>
              <p:nvPr/>
            </p:nvSpPr>
            <p:spPr>
              <a:xfrm>
                <a:off x="5556894"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8" y="116736"/>
                    </a:cubicBezTo>
                    <a:cubicBezTo>
                      <a:pt x="17051"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243;p44">
                <a:extLst>
                  <a:ext uri="{FF2B5EF4-FFF2-40B4-BE49-F238E27FC236}">
                    <a16:creationId xmlns:a16="http://schemas.microsoft.com/office/drawing/2014/main" id="{7094A77C-D7C7-C43E-FC66-B6C0CC6112AE}"/>
                  </a:ext>
                </a:extLst>
              </p:cNvPr>
              <p:cNvSpPr/>
              <p:nvPr/>
            </p:nvSpPr>
            <p:spPr>
              <a:xfrm>
                <a:off x="5680627" y="4756813"/>
                <a:ext cx="85694" cy="118921"/>
              </a:xfrm>
              <a:custGeom>
                <a:avLst/>
                <a:gdLst/>
                <a:ahLst/>
                <a:cxnLst/>
                <a:rect l="l" t="t" r="r" b="b"/>
                <a:pathLst>
                  <a:path w="85694" h="118921" extrusionOk="0">
                    <a:moveTo>
                      <a:pt x="74327" y="29293"/>
                    </a:moveTo>
                    <a:cubicBezTo>
                      <a:pt x="68643" y="25795"/>
                      <a:pt x="58587" y="19675"/>
                      <a:pt x="44159" y="19675"/>
                    </a:cubicBezTo>
                    <a:cubicBezTo>
                      <a:pt x="29731" y="19675"/>
                      <a:pt x="25796" y="23609"/>
                      <a:pt x="25796" y="30168"/>
                    </a:cubicBezTo>
                    <a:cubicBezTo>
                      <a:pt x="25796" y="36726"/>
                      <a:pt x="30168" y="41098"/>
                      <a:pt x="52029" y="48093"/>
                    </a:cubicBezTo>
                    <a:cubicBezTo>
                      <a:pt x="73015" y="54652"/>
                      <a:pt x="85695" y="64270"/>
                      <a:pt x="85695" y="83070"/>
                    </a:cubicBezTo>
                    <a:cubicBezTo>
                      <a:pt x="85695" y="101871"/>
                      <a:pt x="70392" y="118922"/>
                      <a:pt x="41973" y="118922"/>
                    </a:cubicBezTo>
                    <a:cubicBezTo>
                      <a:pt x="13554" y="118922"/>
                      <a:pt x="5684" y="110615"/>
                      <a:pt x="0" y="106243"/>
                    </a:cubicBezTo>
                    <a:lnTo>
                      <a:pt x="8744" y="85694"/>
                    </a:lnTo>
                    <a:cubicBezTo>
                      <a:pt x="13991" y="90066"/>
                      <a:pt x="24484" y="97936"/>
                      <a:pt x="41536" y="97936"/>
                    </a:cubicBezTo>
                    <a:cubicBezTo>
                      <a:pt x="58587" y="97936"/>
                      <a:pt x="61210" y="92689"/>
                      <a:pt x="61210" y="85694"/>
                    </a:cubicBezTo>
                    <a:cubicBezTo>
                      <a:pt x="61210" y="78698"/>
                      <a:pt x="57275" y="74326"/>
                      <a:pt x="36289" y="67331"/>
                    </a:cubicBezTo>
                    <a:cubicBezTo>
                      <a:pt x="15303" y="59898"/>
                      <a:pt x="2623" y="52028"/>
                      <a:pt x="2623" y="31916"/>
                    </a:cubicBezTo>
                    <a:cubicBezTo>
                      <a:pt x="2623" y="11805"/>
                      <a:pt x="19238" y="0"/>
                      <a:pt x="44159" y="0"/>
                    </a:cubicBezTo>
                    <a:cubicBezTo>
                      <a:pt x="69080" y="0"/>
                      <a:pt x="76950" y="6995"/>
                      <a:pt x="82634" y="10930"/>
                    </a:cubicBezTo>
                    <a:lnTo>
                      <a:pt x="74327" y="301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244;p44">
                <a:extLst>
                  <a:ext uri="{FF2B5EF4-FFF2-40B4-BE49-F238E27FC236}">
                    <a16:creationId xmlns:a16="http://schemas.microsoft.com/office/drawing/2014/main" id="{970D0E2F-91D6-0CCA-8BE4-F1EC58B00811}"/>
                  </a:ext>
                </a:extLst>
              </p:cNvPr>
              <p:cNvSpPr/>
              <p:nvPr/>
            </p:nvSpPr>
            <p:spPr>
              <a:xfrm>
                <a:off x="5778563" y="4732329"/>
                <a:ext cx="70391" cy="142094"/>
              </a:xfrm>
              <a:custGeom>
                <a:avLst/>
                <a:gdLst/>
                <a:ahLst/>
                <a:cxnLst/>
                <a:rect l="l" t="t" r="r" b="b"/>
                <a:pathLst>
                  <a:path w="70391" h="142094" extrusionOk="0">
                    <a:moveTo>
                      <a:pt x="70392" y="46782"/>
                    </a:moveTo>
                    <a:lnTo>
                      <a:pt x="40661" y="46782"/>
                    </a:lnTo>
                    <a:lnTo>
                      <a:pt x="40661" y="97936"/>
                    </a:lnTo>
                    <a:cubicBezTo>
                      <a:pt x="40661" y="116299"/>
                      <a:pt x="47220" y="120234"/>
                      <a:pt x="59462"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245;p44">
                <a:extLst>
                  <a:ext uri="{FF2B5EF4-FFF2-40B4-BE49-F238E27FC236}">
                    <a16:creationId xmlns:a16="http://schemas.microsoft.com/office/drawing/2014/main" id="{E0A7F5A7-83B3-AEA4-A40A-5A96784D5A8F}"/>
                  </a:ext>
                </a:extLst>
              </p:cNvPr>
              <p:cNvSpPr/>
              <p:nvPr/>
            </p:nvSpPr>
            <p:spPr>
              <a:xfrm>
                <a:off x="586513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7"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1" y="68205"/>
                      <a:pt x="52029" y="68205"/>
                    </a:cubicBezTo>
                    <a:cubicBezTo>
                      <a:pt x="33228"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246;p44">
                <a:extLst>
                  <a:ext uri="{FF2B5EF4-FFF2-40B4-BE49-F238E27FC236}">
                    <a16:creationId xmlns:a16="http://schemas.microsoft.com/office/drawing/2014/main" id="{C7FFBBF5-4741-4BE9-E40E-5418F03E328B}"/>
                  </a:ext>
                </a:extLst>
              </p:cNvPr>
              <p:cNvSpPr/>
              <p:nvPr/>
            </p:nvSpPr>
            <p:spPr>
              <a:xfrm>
                <a:off x="5987553" y="4715278"/>
                <a:ext cx="25795" cy="157396"/>
              </a:xfrm>
              <a:custGeom>
                <a:avLst/>
                <a:gdLst/>
                <a:ahLst/>
                <a:cxnLst/>
                <a:rect l="l" t="t" r="r" b="b"/>
                <a:pathLst>
                  <a:path w="25795" h="157396" extrusionOk="0">
                    <a:moveTo>
                      <a:pt x="25796" y="25795"/>
                    </a:moveTo>
                    <a:lnTo>
                      <a:pt x="0" y="25795"/>
                    </a:lnTo>
                    <a:lnTo>
                      <a:pt x="0" y="0"/>
                    </a:lnTo>
                    <a:lnTo>
                      <a:pt x="25796" y="0"/>
                    </a:lnTo>
                    <a:lnTo>
                      <a:pt x="25796" y="25795"/>
                    </a:lnTo>
                    <a:close/>
                    <a:moveTo>
                      <a:pt x="25796" y="157397"/>
                    </a:moveTo>
                    <a:lnTo>
                      <a:pt x="437" y="157397"/>
                    </a:lnTo>
                    <a:lnTo>
                      <a:pt x="437" y="43284"/>
                    </a:lnTo>
                    <a:lnTo>
                      <a:pt x="25796" y="43284"/>
                    </a:lnTo>
                    <a:lnTo>
                      <a:pt x="25796"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247;p44">
                <a:extLst>
                  <a:ext uri="{FF2B5EF4-FFF2-40B4-BE49-F238E27FC236}">
                    <a16:creationId xmlns:a16="http://schemas.microsoft.com/office/drawing/2014/main" id="{AE667574-BF25-D8E3-7473-73560BE71038}"/>
                  </a:ext>
                </a:extLst>
              </p:cNvPr>
              <p:cNvSpPr/>
              <p:nvPr/>
            </p:nvSpPr>
            <p:spPr>
              <a:xfrm>
                <a:off x="6042642" y="4755501"/>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0"/>
                    </a:lnTo>
                    <a:lnTo>
                      <a:pt x="24047" y="3060"/>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248;p44">
                <a:extLst>
                  <a:ext uri="{FF2B5EF4-FFF2-40B4-BE49-F238E27FC236}">
                    <a16:creationId xmlns:a16="http://schemas.microsoft.com/office/drawing/2014/main" id="{604C8267-5ED6-578A-EFCD-65CD82AC31B1}"/>
                  </a:ext>
                </a:extLst>
              </p:cNvPr>
              <p:cNvSpPr/>
              <p:nvPr/>
            </p:nvSpPr>
            <p:spPr>
              <a:xfrm>
                <a:off x="6169435"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1973"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249;p44">
                <a:extLst>
                  <a:ext uri="{FF2B5EF4-FFF2-40B4-BE49-F238E27FC236}">
                    <a16:creationId xmlns:a16="http://schemas.microsoft.com/office/drawing/2014/main" id="{8AE4D665-2B37-81A1-64F9-5FC3B03DDFD1}"/>
                  </a:ext>
                </a:extLst>
              </p:cNvPr>
              <p:cNvSpPr/>
              <p:nvPr/>
            </p:nvSpPr>
            <p:spPr>
              <a:xfrm>
                <a:off x="6291419" y="4706970"/>
                <a:ext cx="106680" cy="168326"/>
              </a:xfrm>
              <a:custGeom>
                <a:avLst/>
                <a:gdLst/>
                <a:ahLst/>
                <a:cxnLst/>
                <a:rect l="l" t="t" r="r" b="b"/>
                <a:pathLst>
                  <a:path w="106680" h="168326" extrusionOk="0">
                    <a:moveTo>
                      <a:pt x="57713" y="168327"/>
                    </a:moveTo>
                    <a:cubicBezTo>
                      <a:pt x="36726" y="168327"/>
                      <a:pt x="28419" y="158708"/>
                      <a:pt x="24484" y="153024"/>
                    </a:cubicBezTo>
                    <a:lnTo>
                      <a:pt x="24047" y="153024"/>
                    </a:lnTo>
                    <a:lnTo>
                      <a:pt x="24047" y="165266"/>
                    </a:lnTo>
                    <a:lnTo>
                      <a:pt x="0" y="165266"/>
                    </a:lnTo>
                    <a:lnTo>
                      <a:pt x="0" y="0"/>
                    </a:lnTo>
                    <a:lnTo>
                      <a:pt x="25359" y="0"/>
                    </a:lnTo>
                    <a:lnTo>
                      <a:pt x="25359" y="60773"/>
                    </a:lnTo>
                    <a:lnTo>
                      <a:pt x="25796" y="60773"/>
                    </a:lnTo>
                    <a:cubicBezTo>
                      <a:pt x="30168" y="56401"/>
                      <a:pt x="39787" y="48531"/>
                      <a:pt x="59899" y="48531"/>
                    </a:cubicBezTo>
                    <a:cubicBezTo>
                      <a:pt x="80011" y="48531"/>
                      <a:pt x="106681" y="67768"/>
                      <a:pt x="106681" y="106243"/>
                    </a:cubicBezTo>
                    <a:cubicBezTo>
                      <a:pt x="106681" y="144718"/>
                      <a:pt x="86132" y="168327"/>
                      <a:pt x="57713" y="168327"/>
                    </a:cubicBezTo>
                    <a:close/>
                    <a:moveTo>
                      <a:pt x="52466" y="70829"/>
                    </a:moveTo>
                    <a:cubicBezTo>
                      <a:pt x="38475" y="70829"/>
                      <a:pt x="29294" y="78261"/>
                      <a:pt x="25359" y="83508"/>
                    </a:cubicBezTo>
                    <a:lnTo>
                      <a:pt x="25359" y="133787"/>
                    </a:lnTo>
                    <a:cubicBezTo>
                      <a:pt x="29731" y="139034"/>
                      <a:pt x="37601" y="146466"/>
                      <a:pt x="51592" y="146466"/>
                    </a:cubicBezTo>
                    <a:cubicBezTo>
                      <a:pt x="65583" y="146466"/>
                      <a:pt x="81322" y="134224"/>
                      <a:pt x="81322" y="108429"/>
                    </a:cubicBezTo>
                    <a:cubicBezTo>
                      <a:pt x="81322" y="82633"/>
                      <a:pt x="69955" y="70829"/>
                      <a:pt x="52466" y="708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250;p44">
                <a:extLst>
                  <a:ext uri="{FF2B5EF4-FFF2-40B4-BE49-F238E27FC236}">
                    <a16:creationId xmlns:a16="http://schemas.microsoft.com/office/drawing/2014/main" id="{8918C66D-F7B0-9771-2F7A-8B76AC1A1B05}"/>
                  </a:ext>
                </a:extLst>
              </p:cNvPr>
              <p:cNvSpPr/>
              <p:nvPr/>
            </p:nvSpPr>
            <p:spPr>
              <a:xfrm>
                <a:off x="6422147" y="4707408"/>
                <a:ext cx="25358" cy="165266"/>
              </a:xfrm>
              <a:custGeom>
                <a:avLst/>
                <a:gdLst/>
                <a:ahLst/>
                <a:cxnLst/>
                <a:rect l="l" t="t" r="r" b="b"/>
                <a:pathLst>
                  <a:path w="25358" h="165266" extrusionOk="0">
                    <a:moveTo>
                      <a:pt x="25359" y="165266"/>
                    </a:moveTo>
                    <a:lnTo>
                      <a:pt x="0" y="165266"/>
                    </a:lnTo>
                    <a:lnTo>
                      <a:pt x="0" y="0"/>
                    </a:lnTo>
                    <a:lnTo>
                      <a:pt x="25359" y="0"/>
                    </a:lnTo>
                    <a:lnTo>
                      <a:pt x="25359" y="16526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251;p44">
                <a:extLst>
                  <a:ext uri="{FF2B5EF4-FFF2-40B4-BE49-F238E27FC236}">
                    <a16:creationId xmlns:a16="http://schemas.microsoft.com/office/drawing/2014/main" id="{B49CDC04-E7B4-EE62-6417-06D81CECCFF6}"/>
                  </a:ext>
                </a:extLst>
              </p:cNvPr>
              <p:cNvSpPr/>
              <p:nvPr/>
            </p:nvSpPr>
            <p:spPr>
              <a:xfrm>
                <a:off x="6470678"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7"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252;p44">
                <a:extLst>
                  <a:ext uri="{FF2B5EF4-FFF2-40B4-BE49-F238E27FC236}">
                    <a16:creationId xmlns:a16="http://schemas.microsoft.com/office/drawing/2014/main" id="{6878FBDC-69E5-0270-3006-3BF9A8B1D14F}"/>
                  </a:ext>
                </a:extLst>
              </p:cNvPr>
              <p:cNvSpPr/>
              <p:nvPr/>
            </p:nvSpPr>
            <p:spPr>
              <a:xfrm>
                <a:off x="6657370" y="4711780"/>
                <a:ext cx="105806" cy="160894"/>
              </a:xfrm>
              <a:custGeom>
                <a:avLst/>
                <a:gdLst/>
                <a:ahLst/>
                <a:cxnLst/>
                <a:rect l="l" t="t" r="r" b="b"/>
                <a:pathLst>
                  <a:path w="105806" h="160894" extrusionOk="0">
                    <a:moveTo>
                      <a:pt x="105806" y="22735"/>
                    </a:moveTo>
                    <a:lnTo>
                      <a:pt x="25796" y="22735"/>
                    </a:lnTo>
                    <a:lnTo>
                      <a:pt x="25796" y="76949"/>
                    </a:lnTo>
                    <a:lnTo>
                      <a:pt x="98374" y="76949"/>
                    </a:lnTo>
                    <a:lnTo>
                      <a:pt x="98374" y="99684"/>
                    </a:lnTo>
                    <a:lnTo>
                      <a:pt x="25796" y="99684"/>
                    </a:lnTo>
                    <a:lnTo>
                      <a:pt x="25796" y="160894"/>
                    </a:lnTo>
                    <a:lnTo>
                      <a:pt x="0" y="160894"/>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253;p44">
                <a:extLst>
                  <a:ext uri="{FF2B5EF4-FFF2-40B4-BE49-F238E27FC236}">
                    <a16:creationId xmlns:a16="http://schemas.microsoft.com/office/drawing/2014/main" id="{6F7F724F-2F2F-C9D8-4193-7DF82A827A68}"/>
                  </a:ext>
                </a:extLst>
              </p:cNvPr>
              <p:cNvSpPr/>
              <p:nvPr/>
            </p:nvSpPr>
            <p:spPr>
              <a:xfrm>
                <a:off x="6776293"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254;p44">
                <a:extLst>
                  <a:ext uri="{FF2B5EF4-FFF2-40B4-BE49-F238E27FC236}">
                    <a16:creationId xmlns:a16="http://schemas.microsoft.com/office/drawing/2014/main" id="{16E374F5-17F9-761E-48D3-2D2C6297ABDF}"/>
                  </a:ext>
                </a:extLst>
              </p:cNvPr>
              <p:cNvSpPr/>
              <p:nvPr/>
            </p:nvSpPr>
            <p:spPr>
              <a:xfrm>
                <a:off x="6898276" y="4732329"/>
                <a:ext cx="70391" cy="142094"/>
              </a:xfrm>
              <a:custGeom>
                <a:avLst/>
                <a:gdLst/>
                <a:ahLst/>
                <a:cxnLst/>
                <a:rect l="l" t="t" r="r" b="b"/>
                <a:pathLst>
                  <a:path w="70391" h="142094" extrusionOk="0">
                    <a:moveTo>
                      <a:pt x="70392" y="46782"/>
                    </a:moveTo>
                    <a:lnTo>
                      <a:pt x="40661" y="46782"/>
                    </a:lnTo>
                    <a:lnTo>
                      <a:pt x="40661" y="97936"/>
                    </a:lnTo>
                    <a:cubicBezTo>
                      <a:pt x="40661" y="116299"/>
                      <a:pt x="47219" y="120234"/>
                      <a:pt x="59461"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255;p44">
                <a:extLst>
                  <a:ext uri="{FF2B5EF4-FFF2-40B4-BE49-F238E27FC236}">
                    <a16:creationId xmlns:a16="http://schemas.microsoft.com/office/drawing/2014/main" id="{48C99A6D-CB3F-0BAD-6C1D-43E17B14377C}"/>
                  </a:ext>
                </a:extLst>
              </p:cNvPr>
              <p:cNvSpPr/>
              <p:nvPr/>
            </p:nvSpPr>
            <p:spPr>
              <a:xfrm>
                <a:off x="6987906"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256;p44">
                <a:extLst>
                  <a:ext uri="{FF2B5EF4-FFF2-40B4-BE49-F238E27FC236}">
                    <a16:creationId xmlns:a16="http://schemas.microsoft.com/office/drawing/2014/main" id="{E9F3F5FC-3CA6-9D71-A00D-DE705D978A8C}"/>
                  </a:ext>
                </a:extLst>
              </p:cNvPr>
              <p:cNvSpPr/>
              <p:nvPr/>
            </p:nvSpPr>
            <p:spPr>
              <a:xfrm>
                <a:off x="7118634"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257;p44">
                <a:extLst>
                  <a:ext uri="{FF2B5EF4-FFF2-40B4-BE49-F238E27FC236}">
                    <a16:creationId xmlns:a16="http://schemas.microsoft.com/office/drawing/2014/main" id="{3B49B2CF-FAF8-9C6E-E607-5FC90BD685D4}"/>
                  </a:ext>
                </a:extLst>
              </p:cNvPr>
              <p:cNvSpPr/>
              <p:nvPr/>
            </p:nvSpPr>
            <p:spPr>
              <a:xfrm>
                <a:off x="7185965"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90"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 name="Google Shape;258;p44">
              <a:extLst>
                <a:ext uri="{FF2B5EF4-FFF2-40B4-BE49-F238E27FC236}">
                  <a16:creationId xmlns:a16="http://schemas.microsoft.com/office/drawing/2014/main" id="{1B4DF0C4-BA99-0096-AC99-FB3D247EE0E4}"/>
                </a:ext>
              </a:extLst>
            </p:cNvPr>
            <p:cNvGrpSpPr/>
            <p:nvPr/>
          </p:nvGrpSpPr>
          <p:grpSpPr>
            <a:xfrm>
              <a:off x="4117290" y="992947"/>
              <a:ext cx="2782011" cy="871802"/>
              <a:chOff x="4891013" y="3454793"/>
              <a:chExt cx="2782011" cy="871802"/>
            </a:xfrm>
          </p:grpSpPr>
          <p:sp>
            <p:nvSpPr>
              <p:cNvPr id="11" name="Google Shape;259;p44">
                <a:extLst>
                  <a:ext uri="{FF2B5EF4-FFF2-40B4-BE49-F238E27FC236}">
                    <a16:creationId xmlns:a16="http://schemas.microsoft.com/office/drawing/2014/main" id="{289A963D-F25E-30FD-9CE4-A435C1883EC3}"/>
                  </a:ext>
                </a:extLst>
              </p:cNvPr>
              <p:cNvSpPr/>
              <p:nvPr/>
            </p:nvSpPr>
            <p:spPr>
              <a:xfrm>
                <a:off x="4891013"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260;p44">
                <a:extLst>
                  <a:ext uri="{FF2B5EF4-FFF2-40B4-BE49-F238E27FC236}">
                    <a16:creationId xmlns:a16="http://schemas.microsoft.com/office/drawing/2014/main" id="{DD680418-8A37-C2A4-1BF1-BCA796B147B5}"/>
                  </a:ext>
                </a:extLst>
              </p:cNvPr>
              <p:cNvSpPr/>
              <p:nvPr/>
            </p:nvSpPr>
            <p:spPr>
              <a:xfrm>
                <a:off x="5612421"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69B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261;p44">
                <a:extLst>
                  <a:ext uri="{FF2B5EF4-FFF2-40B4-BE49-F238E27FC236}">
                    <a16:creationId xmlns:a16="http://schemas.microsoft.com/office/drawing/2014/main" id="{A80232D8-626E-3CEF-EFA6-EFA3981A3100}"/>
                  </a:ext>
                </a:extLst>
              </p:cNvPr>
              <p:cNvSpPr/>
              <p:nvPr/>
            </p:nvSpPr>
            <p:spPr>
              <a:xfrm>
                <a:off x="6310219" y="4037160"/>
                <a:ext cx="143844" cy="165703"/>
              </a:xfrm>
              <a:custGeom>
                <a:avLst/>
                <a:gdLst/>
                <a:ahLst/>
                <a:cxnLst/>
                <a:rect l="l" t="t" r="r" b="b"/>
                <a:pathLst>
                  <a:path w="143844" h="165703" extrusionOk="0">
                    <a:moveTo>
                      <a:pt x="437" y="165704"/>
                    </a:moveTo>
                    <a:lnTo>
                      <a:pt x="0" y="0"/>
                    </a:lnTo>
                    <a:lnTo>
                      <a:pt x="143845" y="82196"/>
                    </a:lnTo>
                    <a:lnTo>
                      <a:pt x="437" y="16570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 name="Google Shape;262;p44">
                <a:extLst>
                  <a:ext uri="{FF2B5EF4-FFF2-40B4-BE49-F238E27FC236}">
                    <a16:creationId xmlns:a16="http://schemas.microsoft.com/office/drawing/2014/main" id="{A4B9BECC-E7DD-67D0-AD30-591A330AD372}"/>
                  </a:ext>
                </a:extLst>
              </p:cNvPr>
              <p:cNvGrpSpPr/>
              <p:nvPr/>
            </p:nvGrpSpPr>
            <p:grpSpPr>
              <a:xfrm>
                <a:off x="4891013" y="3454793"/>
                <a:ext cx="2782011" cy="871802"/>
                <a:chOff x="4891013" y="3454793"/>
                <a:chExt cx="2782011" cy="871802"/>
              </a:xfrm>
            </p:grpSpPr>
            <p:sp>
              <p:nvSpPr>
                <p:cNvPr id="16" name="Google Shape;263;p44">
                  <a:extLst>
                    <a:ext uri="{FF2B5EF4-FFF2-40B4-BE49-F238E27FC236}">
                      <a16:creationId xmlns:a16="http://schemas.microsoft.com/office/drawing/2014/main" id="{EF4F8ED9-A070-7190-B440-C5484CF79513}"/>
                    </a:ext>
                  </a:extLst>
                </p:cNvPr>
                <p:cNvSpPr/>
                <p:nvPr/>
              </p:nvSpPr>
              <p:spPr>
                <a:xfrm>
                  <a:off x="4891013" y="3454793"/>
                  <a:ext cx="616913" cy="871802"/>
                </a:xfrm>
                <a:custGeom>
                  <a:avLst/>
                  <a:gdLst/>
                  <a:ahLst/>
                  <a:cxnLst/>
                  <a:rect l="l" t="t" r="r" b="b"/>
                  <a:pathLst>
                    <a:path w="616913" h="871802" extrusionOk="0">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264;p44">
                  <a:extLst>
                    <a:ext uri="{FF2B5EF4-FFF2-40B4-BE49-F238E27FC236}">
                      <a16:creationId xmlns:a16="http://schemas.microsoft.com/office/drawing/2014/main" id="{A368E0FC-A649-088E-BE53-077220345B4D}"/>
                    </a:ext>
                  </a:extLst>
                </p:cNvPr>
                <p:cNvSpPr/>
                <p:nvPr/>
              </p:nvSpPr>
              <p:spPr>
                <a:xfrm>
                  <a:off x="5612421" y="3454793"/>
                  <a:ext cx="617350" cy="871802"/>
                </a:xfrm>
                <a:custGeom>
                  <a:avLst/>
                  <a:gdLst/>
                  <a:ahLst/>
                  <a:cxnLst/>
                  <a:rect l="l" t="t" r="r" b="b"/>
                  <a:pathLst>
                    <a:path w="617350" h="871802" extrusionOk="0">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265;p44">
                  <a:extLst>
                    <a:ext uri="{FF2B5EF4-FFF2-40B4-BE49-F238E27FC236}">
                      <a16:creationId xmlns:a16="http://schemas.microsoft.com/office/drawing/2014/main" id="{178E0376-04C8-9D98-144E-2CFE959A3BA8}"/>
                    </a:ext>
                  </a:extLst>
                </p:cNvPr>
                <p:cNvSpPr/>
                <p:nvPr/>
              </p:nvSpPr>
              <p:spPr>
                <a:xfrm>
                  <a:off x="6310656" y="3458291"/>
                  <a:ext cx="664132" cy="867429"/>
                </a:xfrm>
                <a:custGeom>
                  <a:avLst/>
                  <a:gdLst/>
                  <a:ahLst/>
                  <a:cxnLst/>
                  <a:rect l="l" t="t" r="r" b="b"/>
                  <a:pathLst>
                    <a:path w="664132" h="867429" extrusionOk="0">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5" name="Google Shape;266;p44">
                  <a:extLst>
                    <a:ext uri="{FF2B5EF4-FFF2-40B4-BE49-F238E27FC236}">
                      <a16:creationId xmlns:a16="http://schemas.microsoft.com/office/drawing/2014/main" id="{5FBDEFDE-B741-CA7F-AD87-5B74A8C94EFE}"/>
                    </a:ext>
                  </a:extLst>
                </p:cNvPr>
                <p:cNvGrpSpPr/>
                <p:nvPr/>
              </p:nvGrpSpPr>
              <p:grpSpPr>
                <a:xfrm>
                  <a:off x="7055674" y="3454793"/>
                  <a:ext cx="617350" cy="871801"/>
                  <a:chOff x="7055674" y="3454793"/>
                  <a:chExt cx="617350" cy="871801"/>
                </a:xfrm>
              </p:grpSpPr>
              <p:sp>
                <p:nvSpPr>
                  <p:cNvPr id="76" name="Google Shape;267;p44">
                    <a:extLst>
                      <a:ext uri="{FF2B5EF4-FFF2-40B4-BE49-F238E27FC236}">
                        <a16:creationId xmlns:a16="http://schemas.microsoft.com/office/drawing/2014/main" id="{B99AA3BD-E8B7-0DF4-B7F7-817FE4437DAA}"/>
                      </a:ext>
                    </a:extLst>
                  </p:cNvPr>
                  <p:cNvSpPr/>
                  <p:nvPr/>
                </p:nvSpPr>
                <p:spPr>
                  <a:xfrm>
                    <a:off x="7055674" y="3802377"/>
                    <a:ext cx="608168" cy="524217"/>
                  </a:xfrm>
                  <a:custGeom>
                    <a:avLst/>
                    <a:gdLst/>
                    <a:ahLst/>
                    <a:cxnLst/>
                    <a:rect l="l" t="t" r="r" b="b"/>
                    <a:pathLst>
                      <a:path w="608168" h="524217" extrusionOk="0">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268;p44">
                    <a:extLst>
                      <a:ext uri="{FF2B5EF4-FFF2-40B4-BE49-F238E27FC236}">
                        <a16:creationId xmlns:a16="http://schemas.microsoft.com/office/drawing/2014/main" id="{B77E8943-0A6F-7936-64DB-6839BA6E7CEF}"/>
                      </a:ext>
                    </a:extLst>
                  </p:cNvPr>
                  <p:cNvSpPr/>
                  <p:nvPr/>
                </p:nvSpPr>
                <p:spPr>
                  <a:xfrm>
                    <a:off x="7055674" y="3454793"/>
                    <a:ext cx="617350" cy="163080"/>
                  </a:xfrm>
                  <a:custGeom>
                    <a:avLst/>
                    <a:gdLst/>
                    <a:ahLst/>
                    <a:cxnLst/>
                    <a:rect l="l" t="t" r="r" b="b"/>
                    <a:pathLst>
                      <a:path w="617350" h="163080" extrusionOk="0">
                        <a:moveTo>
                          <a:pt x="0" y="0"/>
                        </a:moveTo>
                        <a:lnTo>
                          <a:pt x="0" y="1312"/>
                        </a:lnTo>
                        <a:lnTo>
                          <a:pt x="282442" y="163080"/>
                        </a:lnTo>
                        <a:lnTo>
                          <a:pt x="617351" y="163080"/>
                        </a:lnTo>
                        <a:lnTo>
                          <a:pt x="61735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 name="Google Shape;269;p44">
                <a:extLst>
                  <a:ext uri="{FF2B5EF4-FFF2-40B4-BE49-F238E27FC236}">
                    <a16:creationId xmlns:a16="http://schemas.microsoft.com/office/drawing/2014/main" id="{E63159DA-E0EC-74B8-CC12-0ECA37D7FE69}"/>
                  </a:ext>
                </a:extLst>
              </p:cNvPr>
              <p:cNvSpPr/>
              <p:nvPr/>
            </p:nvSpPr>
            <p:spPr>
              <a:xfrm>
                <a:off x="7055674" y="3592078"/>
                <a:ext cx="149528" cy="172261"/>
              </a:xfrm>
              <a:custGeom>
                <a:avLst/>
                <a:gdLst/>
                <a:ahLst/>
                <a:cxnLst/>
                <a:rect l="l" t="t" r="r" b="b"/>
                <a:pathLst>
                  <a:path w="149528" h="172261" extrusionOk="0">
                    <a:moveTo>
                      <a:pt x="437" y="172262"/>
                    </a:moveTo>
                    <a:lnTo>
                      <a:pt x="0" y="0"/>
                    </a:lnTo>
                    <a:lnTo>
                      <a:pt x="149528" y="85694"/>
                    </a:lnTo>
                    <a:lnTo>
                      <a:pt x="437" y="172262"/>
                    </a:lnTo>
                    <a:close/>
                  </a:path>
                </a:pathLst>
              </a:custGeom>
              <a:solidFill>
                <a:srgbClr val="F9AA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04590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2" name="Google Shape;11;p38">
            <a:extLst>
              <a:ext uri="{FF2B5EF4-FFF2-40B4-BE49-F238E27FC236}">
                <a16:creationId xmlns:a16="http://schemas.microsoft.com/office/drawing/2014/main" id="{1E553704-DD42-0599-9BF4-5ACED954ED9B}"/>
              </a:ext>
            </a:extLst>
          </p:cNvPr>
          <p:cNvGrpSpPr/>
          <p:nvPr userDrawn="1"/>
        </p:nvGrpSpPr>
        <p:grpSpPr>
          <a:xfrm>
            <a:off x="7337763" y="6373793"/>
            <a:ext cx="265889" cy="4141248"/>
            <a:chOff x="7279918" y="6143104"/>
            <a:chExt cx="265889" cy="4141247"/>
          </a:xfrm>
        </p:grpSpPr>
        <p:sp>
          <p:nvSpPr>
            <p:cNvPr id="3" name="Google Shape;12;p38">
              <a:extLst>
                <a:ext uri="{FF2B5EF4-FFF2-40B4-BE49-F238E27FC236}">
                  <a16:creationId xmlns:a16="http://schemas.microsoft.com/office/drawing/2014/main" id="{68BA362D-E247-2CE9-2E30-F486543B3EF0}"/>
                </a:ext>
              </a:extLst>
            </p:cNvPr>
            <p:cNvSpPr txBox="1"/>
            <p:nvPr/>
          </p:nvSpPr>
          <p:spPr>
            <a:xfrm rot="-5400000">
              <a:off x="5374212" y="8103200"/>
              <a:ext cx="410485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a:solidFill>
                    <a:srgbClr val="1A3966"/>
                  </a:solidFill>
                  <a:latin typeface="Calibri"/>
                  <a:ea typeface="Calibri"/>
                  <a:cs typeface="Calibri"/>
                  <a:sym typeface="Calibri"/>
                </a:rPr>
                <a:t>Engineering Education for a Sustainable Future</a:t>
              </a:r>
              <a:endParaRPr/>
            </a:p>
          </p:txBody>
        </p:sp>
        <p:cxnSp>
          <p:nvCxnSpPr>
            <p:cNvPr id="4" name="Google Shape;13;p38">
              <a:extLst>
                <a:ext uri="{FF2B5EF4-FFF2-40B4-BE49-F238E27FC236}">
                  <a16:creationId xmlns:a16="http://schemas.microsoft.com/office/drawing/2014/main" id="{3AF34B85-C916-D7D0-ACC2-833D67E0AE65}"/>
                </a:ext>
              </a:extLst>
            </p:cNvPr>
            <p:cNvCxnSpPr/>
            <p:nvPr/>
          </p:nvCxnSpPr>
          <p:spPr>
            <a:xfrm>
              <a:off x="7279918" y="10284351"/>
              <a:ext cx="265889" cy="0"/>
            </a:xfrm>
            <a:prstGeom prst="straightConnector1">
              <a:avLst/>
            </a:prstGeom>
            <a:noFill/>
            <a:ln w="9525" cap="flat" cmpd="sng">
              <a:solidFill>
                <a:srgbClr val="0E6E61"/>
              </a:solidFill>
              <a:prstDash val="solid"/>
              <a:miter lim="800000"/>
              <a:headEnd type="none" w="sm" len="sm"/>
              <a:tailEnd type="none" w="sm" len="sm"/>
            </a:ln>
          </p:spPr>
        </p:cxnSp>
      </p:grpSp>
      <p:sp>
        <p:nvSpPr>
          <p:cNvPr id="5" name="Slide Number Placeholder 5">
            <a:extLst>
              <a:ext uri="{FF2B5EF4-FFF2-40B4-BE49-F238E27FC236}">
                <a16:creationId xmlns:a16="http://schemas.microsoft.com/office/drawing/2014/main" id="{79024AE8-201C-9A81-8D98-BD629D0F3BAB}"/>
              </a:ext>
            </a:extLst>
          </p:cNvPr>
          <p:cNvSpPr txBox="1">
            <a:spLocks/>
          </p:cNvSpPr>
          <p:nvPr userDrawn="1"/>
        </p:nvSpPr>
        <p:spPr>
          <a:xfrm>
            <a:off x="7334151" y="10551431"/>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1A3966"/>
                </a:solidFill>
              </a:rPr>
              <a:pPr algn="r"/>
              <a:t>‹#›</a:t>
            </a:fld>
            <a:endParaRPr lang="en-US">
              <a:solidFill>
                <a:srgbClr val="1A3966"/>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71" r:id="rId6"/>
    <p:sldLayoutId id="2147483672"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35">
          <p15:clr>
            <a:srgbClr val="F26B43"/>
          </p15:clr>
        </p15:guide>
        <p15:guide id="2" pos="2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dyblair.medium.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AAEF-C384-A133-4BC5-051880D3B8FF}"/>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BED77DB-8FC7-51E6-EE79-AE689E186AE8}"/>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30995" r="30995"/>
          <a:stretch/>
        </p:blipFill>
        <p:spPr/>
      </p:pic>
      <p:sp>
        <p:nvSpPr>
          <p:cNvPr id="2" name="Text Placeholder 1">
            <a:extLst>
              <a:ext uri="{FF2B5EF4-FFF2-40B4-BE49-F238E27FC236}">
                <a16:creationId xmlns:a16="http://schemas.microsoft.com/office/drawing/2014/main" id="{04D3E53C-A342-0CC4-B464-BD227AC39C0B}"/>
              </a:ext>
            </a:extLst>
          </p:cNvPr>
          <p:cNvSpPr>
            <a:spLocks noGrp="1"/>
          </p:cNvSpPr>
          <p:nvPr>
            <p:ph type="body" sz="quarter" idx="16"/>
          </p:nvPr>
        </p:nvSpPr>
        <p:spPr>
          <a:xfrm>
            <a:off x="567593" y="5665145"/>
            <a:ext cx="3029914" cy="1783557"/>
          </a:xfrm>
          <a:prstGeom prst="rect">
            <a:avLst/>
          </a:prstGeom>
        </p:spPr>
        <p:txBody>
          <a:bodyPr/>
          <a:lstStyle/>
          <a:p>
            <a:pPr marL="0" lvl="0" indent="0" algn="l" rtl="0">
              <a:lnSpc>
                <a:spcPts val="3540"/>
              </a:lnSpc>
              <a:spcBef>
                <a:spcPts val="0"/>
              </a:spcBef>
              <a:spcAft>
                <a:spcPts val="0"/>
              </a:spcAft>
              <a:buClr>
                <a:schemeClr val="lt1"/>
              </a:buClr>
              <a:buSzPts val="3600"/>
              <a:buNone/>
            </a:pPr>
            <a:r>
              <a:rPr lang="en-GB" sz="3600" noProof="0" dirty="0"/>
              <a:t>Engineering </a:t>
            </a:r>
          </a:p>
          <a:p>
            <a:pPr marL="0" lvl="0" indent="0" algn="l" rtl="0">
              <a:lnSpc>
                <a:spcPts val="3540"/>
              </a:lnSpc>
              <a:spcBef>
                <a:spcPts val="0"/>
              </a:spcBef>
              <a:spcAft>
                <a:spcPts val="0"/>
              </a:spcAft>
              <a:buClr>
                <a:schemeClr val="lt1"/>
              </a:buClr>
              <a:buSzPts val="3600"/>
              <a:buNone/>
            </a:pPr>
            <a:r>
              <a:rPr lang="en-GB" sz="3600" noProof="0" dirty="0"/>
              <a:t>Education for a Sustainable Future </a:t>
            </a:r>
          </a:p>
          <a:p>
            <a:pPr>
              <a:lnSpc>
                <a:spcPts val="3540"/>
              </a:lnSpc>
            </a:pPr>
            <a:endParaRPr lang="en-GB" sz="1100" noProof="0" dirty="0"/>
          </a:p>
        </p:txBody>
      </p:sp>
      <p:sp>
        <p:nvSpPr>
          <p:cNvPr id="14" name="Text Placeholder 13">
            <a:extLst>
              <a:ext uri="{FF2B5EF4-FFF2-40B4-BE49-F238E27FC236}">
                <a16:creationId xmlns:a16="http://schemas.microsoft.com/office/drawing/2014/main" id="{C3D394D8-CDFB-DBC5-7154-01DB0EF6588C}"/>
              </a:ext>
            </a:extLst>
          </p:cNvPr>
          <p:cNvSpPr>
            <a:spLocks noGrp="1"/>
          </p:cNvSpPr>
          <p:nvPr>
            <p:ph type="body" sz="quarter" idx="19"/>
          </p:nvPr>
        </p:nvSpPr>
        <p:spPr>
          <a:xfrm>
            <a:off x="567593" y="4785300"/>
            <a:ext cx="3029914" cy="841604"/>
          </a:xfrm>
          <a:prstGeom prst="rect">
            <a:avLst/>
          </a:prstGeom>
        </p:spPr>
        <p:txBody>
          <a:bodyPr/>
          <a:lstStyle/>
          <a:p>
            <a:r>
              <a:rPr lang="en-GB" sz="3000" noProof="0" dirty="0"/>
              <a:t>Your guide to </a:t>
            </a:r>
          </a:p>
        </p:txBody>
      </p:sp>
      <p:cxnSp>
        <p:nvCxnSpPr>
          <p:cNvPr id="9" name="Straight Connector 8">
            <a:extLst>
              <a:ext uri="{FF2B5EF4-FFF2-40B4-BE49-F238E27FC236}">
                <a16:creationId xmlns:a16="http://schemas.microsoft.com/office/drawing/2014/main" id="{E09450C5-335C-A35B-C3AA-B666B53A31F8}"/>
              </a:ext>
            </a:extLst>
          </p:cNvPr>
          <p:cNvCxnSpPr>
            <a:cxnSpLocks/>
          </p:cNvCxnSpPr>
          <p:nvPr/>
        </p:nvCxnSpPr>
        <p:spPr>
          <a:xfrm>
            <a:off x="-63339" y="5466325"/>
            <a:ext cx="3853808" cy="0"/>
          </a:xfrm>
          <a:prstGeom prst="line">
            <a:avLst/>
          </a:prstGeom>
          <a:ln w="38100">
            <a:solidFill>
              <a:srgbClr val="0E6E6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2A1E81A-450E-49EE-5834-5B6B04F42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7100"/>
            <a:ext cx="876630" cy="30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24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5" name="Google Shape;1815;p26"/>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1817" name="Google Shape;1817;p26"/>
          <p:cNvSpPr txBox="1"/>
          <p:nvPr/>
        </p:nvSpPr>
        <p:spPr>
          <a:xfrm>
            <a:off x="1039314" y="9372632"/>
            <a:ext cx="5988243" cy="925161"/>
          </a:xfrm>
          <a:prstGeom prst="rect">
            <a:avLst/>
          </a:prstGeom>
          <a:noFill/>
          <a:ln>
            <a:noFill/>
          </a:ln>
        </p:spPr>
        <p:txBody>
          <a:bodyPr spcFirstLastPara="1" wrap="square" lIns="91425" tIns="45700" rIns="91425" bIns="45700" anchor="t" anchorCtr="0">
            <a:noAutofit/>
          </a:bodyPr>
          <a:lstStyle/>
          <a:p>
            <a:pPr marL="12700" algn="just">
              <a:lnSpc>
                <a:spcPts val="1280"/>
              </a:lnSpc>
              <a:buClr>
                <a:srgbClr val="1A3966"/>
              </a:buClr>
              <a:buSzPts val="1100"/>
            </a:pPr>
            <a:r>
              <a:rPr lang="en-GB" sz="1150" noProof="0" dirty="0">
                <a:solidFill>
                  <a:srgbClr val="1A3966"/>
                </a:solidFill>
                <a:latin typeface="Calibri"/>
                <a:ea typeface="Calibri"/>
                <a:cs typeface="Calibri"/>
                <a:sym typeface="Calibri"/>
              </a:rPr>
              <a:t>A selection of knowledge areas related to Sustainability and Engineering has been selected, allowing for a different approach. The same has been done with skills , which have been divided into cross-cutting and specific or technical areas.</a:t>
            </a:r>
          </a:p>
          <a:p>
            <a:pPr marL="12700" algn="just">
              <a:lnSpc>
                <a:spcPts val="1280"/>
              </a:lnSpc>
              <a:buClr>
                <a:srgbClr val="1A3966"/>
              </a:buClr>
              <a:buSzPts val="1100"/>
            </a:pPr>
            <a:endParaRPr lang="en-GB" sz="1150" noProof="0" dirty="0">
              <a:solidFill>
                <a:srgbClr val="1A3966"/>
              </a:solidFill>
              <a:latin typeface="Calibri"/>
              <a:ea typeface="Calibri"/>
              <a:cs typeface="Calibri"/>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noProof="0" dirty="0">
              <a:solidFill>
                <a:srgbClr val="1A3966"/>
              </a:solidFill>
              <a:latin typeface="Calibri"/>
              <a:ea typeface="Calibri"/>
              <a:cs typeface="Calibri"/>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360" y="4747050"/>
            <a:ext cx="5298854" cy="4900842"/>
          </a:xfrm>
          <a:prstGeom prst="rect">
            <a:avLst/>
          </a:prstGeom>
        </p:spPr>
      </p:pic>
      <p:sp>
        <p:nvSpPr>
          <p:cNvPr id="5" name="Rectángulo 4"/>
          <p:cNvSpPr/>
          <p:nvPr/>
        </p:nvSpPr>
        <p:spPr>
          <a:xfrm>
            <a:off x="1039314" y="2524743"/>
            <a:ext cx="6068373" cy="2109552"/>
          </a:xfrm>
          <a:prstGeom prst="rect">
            <a:avLst/>
          </a:prstGeom>
        </p:spPr>
        <p:txBody>
          <a:bodyPr wrap="square">
            <a:spAutoFit/>
          </a:bodyPr>
          <a:lstStyle/>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The choice of the appropriate verb in the competency </a:t>
            </a:r>
          </a:p>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statement is essential, as it will determine the level of </a:t>
            </a:r>
          </a:p>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complexity the student will faces and, therefore, </a:t>
            </a:r>
          </a:p>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the expected level of training. </a:t>
            </a:r>
          </a:p>
          <a:p>
            <a:pPr marL="12700" lvl="0" algn="just">
              <a:lnSpc>
                <a:spcPct val="111304"/>
              </a:lnSpc>
              <a:buClr>
                <a:srgbClr val="1A3966"/>
              </a:buClr>
              <a:buSzPts val="1100"/>
            </a:pPr>
            <a:endParaRPr lang="en-GB" noProof="0" dirty="0">
              <a:solidFill>
                <a:srgbClr val="1A3966"/>
              </a:solidFill>
              <a:latin typeface="Calibri"/>
              <a:ea typeface="Calibri"/>
              <a:cs typeface="Calibri"/>
              <a:sym typeface="Calibri"/>
            </a:endParaRPr>
          </a:p>
          <a:p>
            <a:pPr marL="12700" lvl="0" algn="just">
              <a:lnSpc>
                <a:spcPct val="111304"/>
              </a:lnSpc>
              <a:buClr>
                <a:srgbClr val="1A3966"/>
              </a:buClr>
              <a:buSzPts val="1100"/>
            </a:pPr>
            <a:endParaRPr lang="en-GB" noProof="0" dirty="0">
              <a:solidFill>
                <a:srgbClr val="1A3966"/>
              </a:solidFill>
              <a:latin typeface="Calibri"/>
              <a:ea typeface="Calibri"/>
              <a:cs typeface="Calibri"/>
              <a:sym typeface="Calibri"/>
            </a:endParaRPr>
          </a:p>
          <a:p>
            <a:pPr marL="12700" lvl="0" algn="just">
              <a:lnSpc>
                <a:spcPts val="1280"/>
              </a:lnSpc>
              <a:buClr>
                <a:srgbClr val="1A3966"/>
              </a:buClr>
              <a:buSzPts val="1100"/>
            </a:pPr>
            <a:r>
              <a:rPr lang="en-GB" sz="1150" noProof="0" dirty="0">
                <a:solidFill>
                  <a:srgbClr val="1A3966"/>
                </a:solidFill>
                <a:latin typeface="Calibri"/>
                <a:ea typeface="Calibri"/>
                <a:cs typeface="Calibri"/>
                <a:sym typeface="Calibri"/>
              </a:rPr>
              <a:t>To achieve this, it is necessary to take into account the educational level to adjust the depth and complexity of the proposed activities, as well as the time for their development. Training evolves over time, not only in terms of extent but also in complexity. Therefore, a first-year student is not the same as one who is about to submit their Final Degree Project.</a:t>
            </a:r>
          </a:p>
        </p:txBody>
      </p:sp>
      <p:cxnSp>
        <p:nvCxnSpPr>
          <p:cNvPr id="2" name="Straight Connector 1">
            <a:extLst>
              <a:ext uri="{FF2B5EF4-FFF2-40B4-BE49-F238E27FC236}">
                <a16:creationId xmlns:a16="http://schemas.microsoft.com/office/drawing/2014/main" id="{AB4C445E-0CEE-AD3F-3572-783FD03E6DD4}"/>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3" name="Google Shape;1787;p24">
            <a:extLst>
              <a:ext uri="{FF2B5EF4-FFF2-40B4-BE49-F238E27FC236}">
                <a16:creationId xmlns:a16="http://schemas.microsoft.com/office/drawing/2014/main" id="{BB7F1108-0E9C-C99B-E9F6-E70DC28B5116}"/>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Learning Outcomes </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6" name="Group 5">
            <a:extLst>
              <a:ext uri="{FF2B5EF4-FFF2-40B4-BE49-F238E27FC236}">
                <a16:creationId xmlns:a16="http://schemas.microsoft.com/office/drawing/2014/main" id="{62E7218D-21D1-AE35-8123-1A026CE55648}"/>
              </a:ext>
            </a:extLst>
          </p:cNvPr>
          <p:cNvGrpSpPr/>
          <p:nvPr/>
        </p:nvGrpSpPr>
        <p:grpSpPr>
          <a:xfrm>
            <a:off x="632678" y="0"/>
            <a:ext cx="7190871" cy="1670099"/>
            <a:chOff x="632678" y="0"/>
            <a:chExt cx="7190871" cy="1670099"/>
          </a:xfrm>
        </p:grpSpPr>
        <p:cxnSp>
          <p:nvCxnSpPr>
            <p:cNvPr id="7" name="Google Shape;1953;p45">
              <a:extLst>
                <a:ext uri="{FF2B5EF4-FFF2-40B4-BE49-F238E27FC236}">
                  <a16:creationId xmlns:a16="http://schemas.microsoft.com/office/drawing/2014/main" id="{BC56B8EC-09E9-4B82-1E56-D220EE6B129E}"/>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9" name="Google Shape;1775;p23">
              <a:extLst>
                <a:ext uri="{FF2B5EF4-FFF2-40B4-BE49-F238E27FC236}">
                  <a16:creationId xmlns:a16="http://schemas.microsoft.com/office/drawing/2014/main" id="{EF12D729-092B-80F8-F8FC-0F178A078F05}"/>
                </a:ext>
              </a:extLst>
            </p:cNvPr>
            <p:cNvGrpSpPr/>
            <p:nvPr/>
          </p:nvGrpSpPr>
          <p:grpSpPr>
            <a:xfrm>
              <a:off x="1020902" y="0"/>
              <a:ext cx="6802647" cy="1670099"/>
              <a:chOff x="1677200" y="-412626"/>
              <a:chExt cx="7459575" cy="1831381"/>
            </a:xfrm>
          </p:grpSpPr>
          <p:sp>
            <p:nvSpPr>
              <p:cNvPr id="12" name="Google Shape;1776;p23">
                <a:extLst>
                  <a:ext uri="{FF2B5EF4-FFF2-40B4-BE49-F238E27FC236}">
                    <a16:creationId xmlns:a16="http://schemas.microsoft.com/office/drawing/2014/main" id="{74260E63-F202-E32A-C917-D67830C81DB8}"/>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3" name="Google Shape;1777;p23">
                <a:extLst>
                  <a:ext uri="{FF2B5EF4-FFF2-40B4-BE49-F238E27FC236}">
                    <a16:creationId xmlns:a16="http://schemas.microsoft.com/office/drawing/2014/main" id="{1B4F7AB4-FEB0-BC3F-4D9A-3ED83D2E78DE}"/>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0" name="Google Shape;1778;p23">
              <a:extLst>
                <a:ext uri="{FF2B5EF4-FFF2-40B4-BE49-F238E27FC236}">
                  <a16:creationId xmlns:a16="http://schemas.microsoft.com/office/drawing/2014/main" id="{0A2E4B3B-370E-B5AC-6881-BEE84BD4BBDB}"/>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 name="Google Shape;1952;p45">
              <a:extLst>
                <a:ext uri="{FF2B5EF4-FFF2-40B4-BE49-F238E27FC236}">
                  <a16:creationId xmlns:a16="http://schemas.microsoft.com/office/drawing/2014/main" id="{CCFA877C-38D6-D03C-9660-511BF0C08842}"/>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5" name="Google Shape;1815;p26"/>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2E28654E-4515-2DA8-5D6E-6CE355501DCA}"/>
              </a:ext>
            </a:extLst>
          </p:cNvPr>
          <p:cNvSpPr/>
          <p:nvPr/>
        </p:nvSpPr>
        <p:spPr>
          <a:xfrm>
            <a:off x="1039314" y="2524743"/>
            <a:ext cx="6068373" cy="2909130"/>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The framework of 12 competences , 29 skills , and 18 knowledge areas, along with the list of 22 teaching methodologies or pedagogies, constitutes tool for generating activities that can be adapted in the future to more specific or general interests. </a:t>
            </a:r>
          </a:p>
          <a:p>
            <a:pPr marL="12700">
              <a:lnSpc>
                <a:spcPts val="1720"/>
              </a:lnSpc>
              <a:buClr>
                <a:srgbClr val="1A3966"/>
              </a:buClr>
              <a:buSzPts val="1100"/>
            </a:pPr>
            <a:r>
              <a:rPr lang="en-GB" sz="1600" b="1" noProof="0" dirty="0">
                <a:solidFill>
                  <a:srgbClr val="1A3966"/>
                </a:solidFill>
                <a:latin typeface="Calibri"/>
                <a:ea typeface="Calibri"/>
                <a:cs typeface="Calibri"/>
                <a:sym typeface="Calibri"/>
              </a:rPr>
              <a:t>Meanwhile, the course we offer, Engineering Education </a:t>
            </a:r>
          </a:p>
          <a:p>
            <a:pPr marL="12700">
              <a:lnSpc>
                <a:spcPts val="1720"/>
              </a:lnSpc>
              <a:buClr>
                <a:srgbClr val="1A3966"/>
              </a:buClr>
              <a:buSzPts val="1100"/>
            </a:pPr>
            <a:r>
              <a:rPr lang="en-GB" sz="1600" b="1" noProof="0" dirty="0">
                <a:solidFill>
                  <a:srgbClr val="1A3966"/>
                </a:solidFill>
                <a:latin typeface="Calibri"/>
                <a:ea typeface="Calibri"/>
                <a:cs typeface="Calibri"/>
                <a:sym typeface="Calibri"/>
              </a:rPr>
              <a:t>for a Sustainable Future , is a sample of the many possibilities available and will help teachers and students develop the</a:t>
            </a:r>
          </a:p>
          <a:p>
            <a:pPr marL="12700">
              <a:lnSpc>
                <a:spcPts val="1720"/>
              </a:lnSpc>
              <a:buClr>
                <a:srgbClr val="1A3966"/>
              </a:buClr>
              <a:buSzPts val="1100"/>
            </a:pPr>
            <a:r>
              <a:rPr lang="en-GB" sz="1600" b="1" noProof="0" dirty="0">
                <a:solidFill>
                  <a:srgbClr val="1A3966"/>
                </a:solidFill>
                <a:latin typeface="Calibri"/>
                <a:ea typeface="Calibri"/>
                <a:cs typeface="Calibri"/>
                <a:sym typeface="Calibri"/>
              </a:rPr>
              <a:t> desired sustainable mindset.</a:t>
            </a:r>
          </a:p>
          <a:p>
            <a:pPr marL="12700" lvl="0" algn="just">
              <a:lnSpc>
                <a:spcPct val="111304"/>
              </a:lnSpc>
              <a:buClr>
                <a:srgbClr val="1A3966"/>
              </a:buClr>
              <a:buSzPts val="1100"/>
            </a:pPr>
            <a:endParaRPr lang="en-GB" noProof="0" dirty="0">
              <a:solidFill>
                <a:srgbClr val="1A3966"/>
              </a:solidFill>
              <a:latin typeface="Calibri"/>
              <a:ea typeface="Calibri"/>
              <a:cs typeface="Calibri"/>
              <a:sym typeface="Calibri"/>
            </a:endParaRPr>
          </a:p>
          <a:p>
            <a:pPr marL="12700" algn="just">
              <a:lnSpc>
                <a:spcPts val="1280"/>
              </a:lnSpc>
              <a:buClr>
                <a:srgbClr val="1A3966"/>
              </a:buClr>
              <a:buSzPts val="1100"/>
            </a:pPr>
            <a:r>
              <a:rPr lang="en-GB" sz="1150" noProof="0" dirty="0">
                <a:solidFill>
                  <a:srgbClr val="1A3966"/>
                </a:solidFill>
                <a:latin typeface="Calibri"/>
                <a:ea typeface="Calibri"/>
                <a:cs typeface="Calibri"/>
                <a:sym typeface="Calibri"/>
              </a:rPr>
              <a:t>Therefore, we are talking about two important tools: on the one hand, the structure that underpins he course, and on the other, the proposed four modules that will capture the interest and attention of students, highlighting the direct relationship between their future profession and the management of solutions that take into account sustainability.</a:t>
            </a:r>
          </a:p>
          <a:p>
            <a:pPr marL="12700" algn="just">
              <a:lnSpc>
                <a:spcPts val="1280"/>
              </a:lnSpc>
              <a:buClr>
                <a:srgbClr val="1A3966"/>
              </a:buClr>
              <a:buSzPts val="1100"/>
            </a:pP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33E76F3F-DD19-43CA-A2A0-4AB89D36DB94}"/>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4" name="Google Shape;1787;p24">
            <a:extLst>
              <a:ext uri="{FF2B5EF4-FFF2-40B4-BE49-F238E27FC236}">
                <a16:creationId xmlns:a16="http://schemas.microsoft.com/office/drawing/2014/main" id="{4D3B7C93-5119-7BC4-B657-6096201F2795}"/>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Learning Outcomes </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5" name="Group 4">
            <a:extLst>
              <a:ext uri="{FF2B5EF4-FFF2-40B4-BE49-F238E27FC236}">
                <a16:creationId xmlns:a16="http://schemas.microsoft.com/office/drawing/2014/main" id="{5987209B-EBB5-B6FB-B500-950DE9A1F7D5}"/>
              </a:ext>
            </a:extLst>
          </p:cNvPr>
          <p:cNvGrpSpPr/>
          <p:nvPr/>
        </p:nvGrpSpPr>
        <p:grpSpPr>
          <a:xfrm>
            <a:off x="632678" y="0"/>
            <a:ext cx="7190871" cy="1670099"/>
            <a:chOff x="632678" y="0"/>
            <a:chExt cx="7190871" cy="1670099"/>
          </a:xfrm>
        </p:grpSpPr>
        <p:cxnSp>
          <p:nvCxnSpPr>
            <p:cNvPr id="9" name="Google Shape;1953;p45">
              <a:extLst>
                <a:ext uri="{FF2B5EF4-FFF2-40B4-BE49-F238E27FC236}">
                  <a16:creationId xmlns:a16="http://schemas.microsoft.com/office/drawing/2014/main" id="{FFE36467-BA57-7C20-3E12-D489D3CB8BFC}"/>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AF7CD495-2896-1AF1-0D56-DC75729A8375}"/>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9C2D6157-F213-7F0C-0354-1DEFF8500395}"/>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064CDA6D-1A86-3063-951F-4A37B2A46769}"/>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B5F5F95B-78B9-B744-BF7A-2C6EA63C8470}"/>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BC11C19C-C868-C42D-8E71-AC22E135B070}"/>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32" name="Rectángulo 2">
            <a:extLst>
              <a:ext uri="{FF2B5EF4-FFF2-40B4-BE49-F238E27FC236}">
                <a16:creationId xmlns:a16="http://schemas.microsoft.com/office/drawing/2014/main" id="{0E7052B0-0DA4-D7E8-820F-7C5E3E23BFDA}"/>
              </a:ext>
            </a:extLst>
          </p:cNvPr>
          <p:cNvSpPr/>
          <p:nvPr/>
        </p:nvSpPr>
        <p:spPr>
          <a:xfrm>
            <a:off x="1130903" y="10125156"/>
            <a:ext cx="5718533" cy="276999"/>
          </a:xfrm>
          <a:prstGeom prst="rect">
            <a:avLst/>
          </a:prstGeom>
        </p:spPr>
        <p:txBody>
          <a:bodyPr wrap="square">
            <a:spAutoFit/>
          </a:bodyPr>
          <a:lstStyle/>
          <a:p>
            <a:pPr algn="ctr"/>
            <a:r>
              <a:rPr lang="en-GB" sz="1200" i="1" noProof="0" dirty="0">
                <a:solidFill>
                  <a:srgbClr val="1A3966"/>
                </a:solidFill>
                <a:latin typeface="Calibri"/>
                <a:ea typeface="Calibri"/>
                <a:cs typeface="Calibri"/>
              </a:rPr>
              <a:t>Competences developed by each module</a:t>
            </a:r>
          </a:p>
        </p:txBody>
      </p:sp>
      <p:sp>
        <p:nvSpPr>
          <p:cNvPr id="33" name="Google Shape;1725;p22">
            <a:extLst>
              <a:ext uri="{FF2B5EF4-FFF2-40B4-BE49-F238E27FC236}">
                <a16:creationId xmlns:a16="http://schemas.microsoft.com/office/drawing/2014/main" id="{6E0EBC77-2511-4936-79EF-306E3E4BEEA0}"/>
              </a:ext>
            </a:extLst>
          </p:cNvPr>
          <p:cNvSpPr/>
          <p:nvPr/>
        </p:nvSpPr>
        <p:spPr>
          <a:xfrm>
            <a:off x="1130904" y="5740339"/>
            <a:ext cx="5718532" cy="826240"/>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034BA0F3-22D6-A906-73DE-D8F337D958D4}"/>
              </a:ext>
            </a:extLst>
          </p:cNvPr>
          <p:cNvSpPr txBox="1"/>
          <p:nvPr/>
        </p:nvSpPr>
        <p:spPr>
          <a:xfrm>
            <a:off x="1259828" y="5907635"/>
            <a:ext cx="2395346" cy="734483"/>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sz="1300" b="0" i="1" u="none" strike="noStrike" cap="none" noProof="0" dirty="0">
                <a:solidFill>
                  <a:srgbClr val="1A3966"/>
                </a:solidFill>
                <a:latin typeface="Calibri"/>
                <a:ea typeface="Calibri"/>
                <a:cs typeface="Calibri"/>
                <a:sym typeface="Calibri"/>
              </a:rPr>
              <a:t>Transversal Skills for Sustainable Engineering Leadership</a:t>
            </a:r>
          </a:p>
          <a:p>
            <a:pPr>
              <a:lnSpc>
                <a:spcPts val="1280"/>
              </a:lnSpc>
              <a:buClr>
                <a:srgbClr val="1A3966"/>
              </a:buClr>
              <a:buSzPts val="1300"/>
            </a:pPr>
            <a:endParaRPr lang="en-GB" sz="1300" b="0" i="1" u="none" strike="noStrike" cap="none" noProof="0" dirty="0">
              <a:solidFill>
                <a:srgbClr val="1A3966"/>
              </a:solidFill>
              <a:latin typeface="Calibri"/>
              <a:ea typeface="Calibri"/>
              <a:cs typeface="Calibri"/>
              <a:sym typeface="Calibri"/>
            </a:endParaRPr>
          </a:p>
        </p:txBody>
      </p:sp>
      <p:sp>
        <p:nvSpPr>
          <p:cNvPr id="42" name="Google Shape;1738;p22">
            <a:extLst>
              <a:ext uri="{FF2B5EF4-FFF2-40B4-BE49-F238E27FC236}">
                <a16:creationId xmlns:a16="http://schemas.microsoft.com/office/drawing/2014/main" id="{CD7BEA6D-54B7-C97E-D9C0-BDE9737B84F3}"/>
              </a:ext>
            </a:extLst>
          </p:cNvPr>
          <p:cNvSpPr txBox="1"/>
          <p:nvPr/>
        </p:nvSpPr>
        <p:spPr>
          <a:xfrm>
            <a:off x="1196655" y="5535308"/>
            <a:ext cx="1545484"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Module 1</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47" name="Google Shape;1736;p22">
            <a:extLst>
              <a:ext uri="{FF2B5EF4-FFF2-40B4-BE49-F238E27FC236}">
                <a16:creationId xmlns:a16="http://schemas.microsoft.com/office/drawing/2014/main" id="{6727A822-AC67-B34D-5427-00108DD3A100}"/>
              </a:ext>
            </a:extLst>
          </p:cNvPr>
          <p:cNvSpPr txBox="1"/>
          <p:nvPr/>
        </p:nvSpPr>
        <p:spPr>
          <a:xfrm>
            <a:off x="3643173" y="5907635"/>
            <a:ext cx="3130576" cy="734483"/>
          </a:xfrm>
          <a:prstGeom prst="rect">
            <a:avLst/>
          </a:prstGeom>
          <a:noFill/>
          <a:ln>
            <a:noFill/>
          </a:ln>
        </p:spPr>
        <p:txBody>
          <a:bodyPr spcFirstLastPara="1" wrap="square" lIns="91425" tIns="45700" rIns="91425" bIns="45700" anchor="t" anchorCtr="0">
            <a:noAutofit/>
          </a:bodyPr>
          <a:lstStyle/>
          <a:p>
            <a:pPr marL="171450" lvl="0" indent="-171450">
              <a:lnSpc>
                <a:spcPts val="1280"/>
              </a:lnSpc>
              <a:buClr>
                <a:srgbClr val="3FC2E0"/>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C10 Cultural &amp; Multidisciplinary Perspectives</a:t>
            </a:r>
          </a:p>
          <a:p>
            <a:pPr marL="171450" lvl="0" indent="-171450">
              <a:lnSpc>
                <a:spcPts val="1280"/>
              </a:lnSpc>
              <a:buClr>
                <a:srgbClr val="3FC2E0"/>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C11 Ethical &amp; Social Responsibility</a:t>
            </a:r>
          </a:p>
          <a:p>
            <a:pPr marL="171450" lvl="0" indent="-171450">
              <a:lnSpc>
                <a:spcPts val="1280"/>
              </a:lnSpc>
              <a:buClr>
                <a:srgbClr val="3FC2E0"/>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C10 Interconnected Environment, Society &amp; Economy</a:t>
            </a:r>
          </a:p>
          <a:p>
            <a:pPr marL="171450" marR="0" lvl="0" indent="-171450" algn="l" rtl="0">
              <a:lnSpc>
                <a:spcPts val="1280"/>
              </a:lnSpc>
              <a:spcBef>
                <a:spcPts val="0"/>
              </a:spcBef>
              <a:spcAft>
                <a:spcPts val="0"/>
              </a:spcAft>
              <a:buClr>
                <a:srgbClr val="3FC2E0"/>
              </a:buClr>
              <a:buSzPts val="1300"/>
              <a:buFont typeface="Arial" panose="020B0604020202020204" pitchFamily="34" charset="0"/>
              <a:buChar char="•"/>
            </a:pP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E24367DA-FA79-FAAE-AD64-B4471A388808}"/>
              </a:ext>
            </a:extLst>
          </p:cNvPr>
          <p:cNvCxnSpPr/>
          <p:nvPr/>
        </p:nvCxnSpPr>
        <p:spPr>
          <a:xfrm>
            <a:off x="3643173" y="5819274"/>
            <a:ext cx="0" cy="648000"/>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50" name="Google Shape;1725;p22">
            <a:extLst>
              <a:ext uri="{FF2B5EF4-FFF2-40B4-BE49-F238E27FC236}">
                <a16:creationId xmlns:a16="http://schemas.microsoft.com/office/drawing/2014/main" id="{F8A2E814-D987-220F-69F6-2A9FB69868C3}"/>
              </a:ext>
            </a:extLst>
          </p:cNvPr>
          <p:cNvSpPr/>
          <p:nvPr/>
        </p:nvSpPr>
        <p:spPr>
          <a:xfrm>
            <a:off x="1142911" y="6820137"/>
            <a:ext cx="5718532" cy="1027537"/>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51" name="Google Shape;1727;p22">
            <a:extLst>
              <a:ext uri="{FF2B5EF4-FFF2-40B4-BE49-F238E27FC236}">
                <a16:creationId xmlns:a16="http://schemas.microsoft.com/office/drawing/2014/main" id="{0129AEF2-3B69-230A-C4E1-0BA38AB20F6F}"/>
              </a:ext>
            </a:extLst>
          </p:cNvPr>
          <p:cNvSpPr txBox="1"/>
          <p:nvPr/>
        </p:nvSpPr>
        <p:spPr>
          <a:xfrm>
            <a:off x="1271834" y="6987433"/>
            <a:ext cx="2383341" cy="734483"/>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sz="1300" i="1" noProof="0" dirty="0">
                <a:solidFill>
                  <a:srgbClr val="1A3966"/>
                </a:solidFill>
                <a:latin typeface="Calibri"/>
                <a:ea typeface="Calibri"/>
                <a:cs typeface="Calibri"/>
                <a:sym typeface="Calibri"/>
              </a:rPr>
              <a:t>Holistic Engineering for Impact: Integrating Systems Thinking, Social Responsibility, and Multidisciplinary Approach</a:t>
            </a:r>
          </a:p>
          <a:p>
            <a:pPr>
              <a:lnSpc>
                <a:spcPts val="1280"/>
              </a:lnSpc>
              <a:buClr>
                <a:srgbClr val="1A3966"/>
              </a:buClr>
              <a:buSzPts val="1300"/>
            </a:pPr>
            <a:endParaRPr lang="en-GB" sz="1300" b="0" i="1" u="none" strike="noStrike" cap="none" noProof="0" dirty="0">
              <a:solidFill>
                <a:srgbClr val="1A3966"/>
              </a:solidFill>
              <a:latin typeface="Calibri"/>
              <a:ea typeface="Calibri"/>
              <a:cs typeface="Calibri"/>
              <a:sym typeface="Calibri"/>
            </a:endParaRPr>
          </a:p>
        </p:txBody>
      </p:sp>
      <p:sp>
        <p:nvSpPr>
          <p:cNvPr id="52" name="Google Shape;1738;p22">
            <a:extLst>
              <a:ext uri="{FF2B5EF4-FFF2-40B4-BE49-F238E27FC236}">
                <a16:creationId xmlns:a16="http://schemas.microsoft.com/office/drawing/2014/main" id="{A7210AB9-FFE7-C7A9-20C9-7D9C7450B53F}"/>
              </a:ext>
            </a:extLst>
          </p:cNvPr>
          <p:cNvSpPr txBox="1"/>
          <p:nvPr/>
        </p:nvSpPr>
        <p:spPr>
          <a:xfrm>
            <a:off x="1208662" y="6615106"/>
            <a:ext cx="1545484"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69BCAC"/>
                </a:highlight>
                <a:latin typeface="Calibri"/>
                <a:ea typeface="Calibri"/>
                <a:cs typeface="Calibri"/>
                <a:sym typeface="Calibri"/>
              </a:rPr>
              <a:t> </a:t>
            </a:r>
            <a:r>
              <a:rPr lang="en-GB" sz="1600" b="1" noProof="0" dirty="0">
                <a:solidFill>
                  <a:schemeClr val="lt1"/>
                </a:solidFill>
                <a:highlight>
                  <a:srgbClr val="69BCAC"/>
                </a:highlight>
                <a:latin typeface="Calibri"/>
                <a:ea typeface="Calibri"/>
                <a:cs typeface="Calibri"/>
                <a:sym typeface="Calibri"/>
              </a:rPr>
              <a:t>Module 2</a:t>
            </a:r>
            <a:r>
              <a:rPr lang="en-GB" sz="1600" b="1" i="0" u="none" strike="noStrike" cap="none" noProof="0" dirty="0">
                <a:solidFill>
                  <a:srgbClr val="3FC2E0"/>
                </a:solidFill>
                <a:highlight>
                  <a:srgbClr val="69BCAC"/>
                </a:highlight>
                <a:latin typeface="Calibri"/>
                <a:ea typeface="Calibri"/>
                <a:cs typeface="Calibri"/>
                <a:sym typeface="Calibri"/>
              </a:rPr>
              <a:t>.</a:t>
            </a:r>
            <a:r>
              <a:rPr lang="en-GB" sz="1600" b="1" i="0" u="none" strike="noStrike" cap="none" noProof="0" dirty="0">
                <a:solidFill>
                  <a:srgbClr val="1A3966"/>
                </a:solidFill>
                <a:highlight>
                  <a:srgbClr val="69BCAC"/>
                </a:highlight>
                <a:latin typeface="Calibri"/>
                <a:ea typeface="Calibri"/>
                <a:cs typeface="Calibri"/>
                <a:sym typeface="Calibri"/>
              </a:rPr>
              <a:t> </a:t>
            </a:r>
            <a:endParaRPr lang="en-GB" sz="1600" b="0" i="0" u="none" strike="noStrike" cap="none" noProof="0" dirty="0">
              <a:solidFill>
                <a:srgbClr val="69BCAC"/>
              </a:solidFill>
              <a:highlight>
                <a:srgbClr val="69BCAC"/>
              </a:highlight>
              <a:latin typeface="Calibri"/>
              <a:ea typeface="Calibri"/>
              <a:cs typeface="Calibri"/>
              <a:sym typeface="Calibri"/>
            </a:endParaRPr>
          </a:p>
        </p:txBody>
      </p:sp>
      <p:sp>
        <p:nvSpPr>
          <p:cNvPr id="53" name="Google Shape;1736;p22">
            <a:extLst>
              <a:ext uri="{FF2B5EF4-FFF2-40B4-BE49-F238E27FC236}">
                <a16:creationId xmlns:a16="http://schemas.microsoft.com/office/drawing/2014/main" id="{C44D79F6-D8C1-D596-5DA7-5C813FC1EBBB}"/>
              </a:ext>
            </a:extLst>
          </p:cNvPr>
          <p:cNvSpPr txBox="1"/>
          <p:nvPr/>
        </p:nvSpPr>
        <p:spPr>
          <a:xfrm>
            <a:off x="3655180" y="6987433"/>
            <a:ext cx="3130576" cy="734483"/>
          </a:xfrm>
          <a:prstGeom prst="rect">
            <a:avLst/>
          </a:prstGeom>
          <a:noFill/>
          <a:ln>
            <a:noFill/>
          </a:ln>
        </p:spPr>
        <p:txBody>
          <a:bodyPr spcFirstLastPara="1" wrap="square" lIns="91425" tIns="45700" rIns="91425" bIns="45700" anchor="t" anchorCtr="0">
            <a:noAutofit/>
          </a:bodyPr>
          <a:lstStyle/>
          <a:p>
            <a:pPr marL="171450" lvl="0" indent="-171450">
              <a:lnSpc>
                <a:spcPts val="1280"/>
              </a:lnSpc>
              <a:buClr>
                <a:srgbClr val="69BCAC"/>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C09 Sustainable Strategies &amp; Strategic Planning</a:t>
            </a:r>
          </a:p>
          <a:p>
            <a:pPr marL="171450" lvl="0" indent="-171450">
              <a:lnSpc>
                <a:spcPts val="1280"/>
              </a:lnSpc>
              <a:buClr>
                <a:srgbClr val="69BCAC"/>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C08 Sustainable Transition Leadership</a:t>
            </a:r>
          </a:p>
          <a:p>
            <a:pPr marL="171450" lvl="0" indent="-171450">
              <a:lnSpc>
                <a:spcPts val="1280"/>
              </a:lnSpc>
              <a:buClr>
                <a:srgbClr val="69BCAC"/>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C07 Sustainable Project Management</a:t>
            </a:r>
          </a:p>
          <a:p>
            <a:pPr marL="171450" marR="0" lvl="0" indent="-171450" algn="l" rtl="0">
              <a:lnSpc>
                <a:spcPts val="1280"/>
              </a:lnSpc>
              <a:spcBef>
                <a:spcPts val="0"/>
              </a:spcBef>
              <a:spcAft>
                <a:spcPts val="0"/>
              </a:spcAft>
              <a:buClr>
                <a:srgbClr val="69BCAC"/>
              </a:buClr>
              <a:buSzPts val="1300"/>
              <a:buFont typeface="Arial" panose="020B0604020202020204" pitchFamily="34" charset="0"/>
              <a:buChar char="•"/>
            </a:pPr>
            <a:endParaRPr lang="en-GB" sz="1000" b="0" u="none" strike="noStrike" cap="none" noProof="0" dirty="0">
              <a:solidFill>
                <a:srgbClr val="1A3966"/>
              </a:solidFill>
              <a:latin typeface="Calibri"/>
              <a:ea typeface="Calibri"/>
              <a:cs typeface="Calibri"/>
              <a:sym typeface="Calibri"/>
            </a:endParaRPr>
          </a:p>
        </p:txBody>
      </p:sp>
      <p:cxnSp>
        <p:nvCxnSpPr>
          <p:cNvPr id="54" name="Straight Connector 53">
            <a:extLst>
              <a:ext uri="{FF2B5EF4-FFF2-40B4-BE49-F238E27FC236}">
                <a16:creationId xmlns:a16="http://schemas.microsoft.com/office/drawing/2014/main" id="{5062DA3A-6C60-5776-CCBA-CE5663298EC4}"/>
              </a:ext>
            </a:extLst>
          </p:cNvPr>
          <p:cNvCxnSpPr>
            <a:cxnSpLocks/>
          </p:cNvCxnSpPr>
          <p:nvPr/>
        </p:nvCxnSpPr>
        <p:spPr>
          <a:xfrm>
            <a:off x="3655180" y="6917544"/>
            <a:ext cx="0" cy="869524"/>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55" name="Google Shape;1725;p22">
            <a:extLst>
              <a:ext uri="{FF2B5EF4-FFF2-40B4-BE49-F238E27FC236}">
                <a16:creationId xmlns:a16="http://schemas.microsoft.com/office/drawing/2014/main" id="{E55CBCA4-2D2D-16A3-0574-3DA008999EEB}"/>
              </a:ext>
            </a:extLst>
          </p:cNvPr>
          <p:cNvSpPr/>
          <p:nvPr/>
        </p:nvSpPr>
        <p:spPr>
          <a:xfrm>
            <a:off x="1142911" y="8086641"/>
            <a:ext cx="5718532" cy="826240"/>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56" name="Google Shape;1727;p22">
            <a:extLst>
              <a:ext uri="{FF2B5EF4-FFF2-40B4-BE49-F238E27FC236}">
                <a16:creationId xmlns:a16="http://schemas.microsoft.com/office/drawing/2014/main" id="{B80506D1-BE4D-18FE-851C-117FF1F404A7}"/>
              </a:ext>
            </a:extLst>
          </p:cNvPr>
          <p:cNvSpPr txBox="1"/>
          <p:nvPr/>
        </p:nvSpPr>
        <p:spPr>
          <a:xfrm>
            <a:off x="1271835" y="8244701"/>
            <a:ext cx="2051167" cy="734483"/>
          </a:xfrm>
          <a:prstGeom prst="rect">
            <a:avLst/>
          </a:prstGeom>
          <a:noFill/>
          <a:ln>
            <a:noFill/>
          </a:ln>
        </p:spPr>
        <p:txBody>
          <a:bodyPr spcFirstLastPara="1" wrap="square" lIns="91425" tIns="45700" rIns="91425" bIns="45700" anchor="t" anchorCtr="0">
            <a:noAutofit/>
          </a:bodyPr>
          <a:lstStyle/>
          <a:p>
            <a:pPr>
              <a:lnSpc>
                <a:spcPts val="1380"/>
              </a:lnSpc>
              <a:buClr>
                <a:srgbClr val="1A3966"/>
              </a:buClr>
              <a:buSzPts val="1300"/>
            </a:pPr>
            <a:r>
              <a:rPr lang="en-GB" sz="1300" i="1" noProof="0" dirty="0">
                <a:solidFill>
                  <a:srgbClr val="1A3966"/>
                </a:solidFill>
                <a:latin typeface="Calibri"/>
                <a:ea typeface="Calibri"/>
                <a:cs typeface="Calibri"/>
                <a:sym typeface="Calibri"/>
              </a:rPr>
              <a:t>Life Cycle Assessment</a:t>
            </a:r>
          </a:p>
          <a:p>
            <a:pPr>
              <a:lnSpc>
                <a:spcPts val="1380"/>
              </a:lnSpc>
              <a:buClr>
                <a:srgbClr val="1A3966"/>
              </a:buClr>
              <a:buSzPts val="1300"/>
            </a:pPr>
            <a:endParaRPr lang="en-GB" sz="1300" b="0" i="1" u="none" strike="noStrike" cap="none" noProof="0" dirty="0">
              <a:solidFill>
                <a:srgbClr val="1A3966"/>
              </a:solidFill>
              <a:latin typeface="Calibri"/>
              <a:ea typeface="Calibri"/>
              <a:cs typeface="Calibri"/>
              <a:sym typeface="Calibri"/>
            </a:endParaRPr>
          </a:p>
        </p:txBody>
      </p:sp>
      <p:sp>
        <p:nvSpPr>
          <p:cNvPr id="57" name="Google Shape;1738;p22">
            <a:extLst>
              <a:ext uri="{FF2B5EF4-FFF2-40B4-BE49-F238E27FC236}">
                <a16:creationId xmlns:a16="http://schemas.microsoft.com/office/drawing/2014/main" id="{C64689CD-A4C1-4D56-452D-92E6D7AA875B}"/>
              </a:ext>
            </a:extLst>
          </p:cNvPr>
          <p:cNvSpPr txBox="1"/>
          <p:nvPr/>
        </p:nvSpPr>
        <p:spPr>
          <a:xfrm>
            <a:off x="1208662" y="7881610"/>
            <a:ext cx="1545484"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noProof="0" dirty="0">
                <a:solidFill>
                  <a:schemeClr val="lt1"/>
                </a:solidFill>
                <a:highlight>
                  <a:srgbClr val="F9AA73"/>
                </a:highlight>
                <a:latin typeface="Calibri"/>
                <a:ea typeface="Calibri"/>
                <a:cs typeface="Calibri"/>
                <a:sym typeface="Calibri"/>
              </a:rPr>
              <a:t> Module 3</a:t>
            </a:r>
            <a:r>
              <a:rPr lang="en-GB" sz="1600" b="1" i="0" u="none" strike="noStrike" cap="none" noProof="0" dirty="0">
                <a:solidFill>
                  <a:srgbClr val="F9AA73"/>
                </a:solidFill>
                <a:highlight>
                  <a:srgbClr val="F9AA73"/>
                </a:highlight>
                <a:latin typeface="Calibri"/>
                <a:ea typeface="Calibri"/>
                <a:cs typeface="Calibri"/>
                <a:sym typeface="Calibri"/>
              </a:rPr>
              <a:t>.</a:t>
            </a:r>
            <a:r>
              <a:rPr lang="en-GB" sz="1600" b="1" i="0" u="none" strike="noStrike" cap="none" noProof="0" dirty="0">
                <a:solidFill>
                  <a:srgbClr val="1A3966"/>
                </a:solidFill>
                <a:highlight>
                  <a:srgbClr val="F9AA73"/>
                </a:highlight>
                <a:latin typeface="Calibri"/>
                <a:ea typeface="Calibri"/>
                <a:cs typeface="Calibri"/>
                <a:sym typeface="Calibri"/>
              </a:rPr>
              <a:t> </a:t>
            </a:r>
            <a:endParaRPr lang="en-GB" sz="1600" b="0" i="0" u="none" strike="noStrike" cap="none" noProof="0" dirty="0">
              <a:solidFill>
                <a:srgbClr val="69BCAC"/>
              </a:solidFill>
              <a:highlight>
                <a:srgbClr val="F9AA73"/>
              </a:highlight>
              <a:latin typeface="Calibri"/>
              <a:ea typeface="Calibri"/>
              <a:cs typeface="Calibri"/>
              <a:sym typeface="Calibri"/>
            </a:endParaRPr>
          </a:p>
        </p:txBody>
      </p:sp>
      <p:sp>
        <p:nvSpPr>
          <p:cNvPr id="58" name="Google Shape;1736;p22">
            <a:extLst>
              <a:ext uri="{FF2B5EF4-FFF2-40B4-BE49-F238E27FC236}">
                <a16:creationId xmlns:a16="http://schemas.microsoft.com/office/drawing/2014/main" id="{A7CDD58E-67CE-884A-28F1-143C499DCC17}"/>
              </a:ext>
            </a:extLst>
          </p:cNvPr>
          <p:cNvSpPr txBox="1"/>
          <p:nvPr/>
        </p:nvSpPr>
        <p:spPr>
          <a:xfrm>
            <a:off x="3655180" y="8244701"/>
            <a:ext cx="3130576" cy="734483"/>
          </a:xfrm>
          <a:prstGeom prst="rect">
            <a:avLst/>
          </a:prstGeom>
          <a:noFill/>
          <a:ln>
            <a:noFill/>
          </a:ln>
        </p:spPr>
        <p:txBody>
          <a:bodyPr spcFirstLastPara="1" wrap="square" lIns="91425" tIns="45700" rIns="91425" bIns="45700" anchor="t" anchorCtr="0">
            <a:noAutofit/>
          </a:bodyPr>
          <a:lstStyle/>
          <a:p>
            <a:pPr marL="171450" lvl="0" indent="-171450">
              <a:lnSpc>
                <a:spcPts val="1280"/>
              </a:lnSpc>
              <a:buClr>
                <a:srgbClr val="F9AA73"/>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C06 LCA &amp; Environmental Impact Assessment</a:t>
            </a:r>
          </a:p>
          <a:p>
            <a:pPr marL="171450" lvl="0" indent="-171450">
              <a:lnSpc>
                <a:spcPts val="1280"/>
              </a:lnSpc>
              <a:buClr>
                <a:srgbClr val="F9AA73"/>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C05 ACV Methodology</a:t>
            </a:r>
          </a:p>
          <a:p>
            <a:pPr marL="171450" lvl="0" indent="-171450">
              <a:lnSpc>
                <a:spcPts val="1280"/>
              </a:lnSpc>
              <a:buClr>
                <a:srgbClr val="F9AA73"/>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C04 Impacts of Products &amp; Services</a:t>
            </a:r>
          </a:p>
          <a:p>
            <a:pPr marL="171450" marR="0" lvl="0" indent="-171450" algn="l" rtl="0">
              <a:lnSpc>
                <a:spcPts val="1280"/>
              </a:lnSpc>
              <a:spcBef>
                <a:spcPts val="0"/>
              </a:spcBef>
              <a:spcAft>
                <a:spcPts val="0"/>
              </a:spcAft>
              <a:buClr>
                <a:srgbClr val="F9AA73"/>
              </a:buClr>
              <a:buSzPts val="1300"/>
              <a:buFont typeface="Arial" panose="020B0604020202020204" pitchFamily="34" charset="0"/>
              <a:buChar char="•"/>
            </a:pPr>
            <a:endParaRPr lang="en-GB" sz="1000" b="0" u="none" strike="noStrike" cap="none" noProof="0" dirty="0">
              <a:solidFill>
                <a:srgbClr val="1A3966"/>
              </a:solidFill>
              <a:latin typeface="Calibri"/>
              <a:ea typeface="Calibri"/>
              <a:cs typeface="Calibri"/>
              <a:sym typeface="Calibri"/>
            </a:endParaRPr>
          </a:p>
        </p:txBody>
      </p:sp>
      <p:cxnSp>
        <p:nvCxnSpPr>
          <p:cNvPr id="59" name="Straight Connector 58">
            <a:extLst>
              <a:ext uri="{FF2B5EF4-FFF2-40B4-BE49-F238E27FC236}">
                <a16:creationId xmlns:a16="http://schemas.microsoft.com/office/drawing/2014/main" id="{0E37FB7A-7A77-65B0-5BE9-23131120CFC3}"/>
              </a:ext>
            </a:extLst>
          </p:cNvPr>
          <p:cNvCxnSpPr/>
          <p:nvPr/>
        </p:nvCxnSpPr>
        <p:spPr>
          <a:xfrm>
            <a:off x="3655180" y="8165576"/>
            <a:ext cx="0" cy="648000"/>
          </a:xfrm>
          <a:prstGeom prst="line">
            <a:avLst/>
          </a:prstGeom>
          <a:ln w="19050">
            <a:solidFill>
              <a:srgbClr val="F9AA73"/>
            </a:solidFill>
            <a:prstDash val="sysDot"/>
          </a:ln>
        </p:spPr>
        <p:style>
          <a:lnRef idx="1">
            <a:schemeClr val="accent1"/>
          </a:lnRef>
          <a:fillRef idx="0">
            <a:schemeClr val="accent1"/>
          </a:fillRef>
          <a:effectRef idx="0">
            <a:schemeClr val="accent1"/>
          </a:effectRef>
          <a:fontRef idx="minor">
            <a:schemeClr val="tx1"/>
          </a:fontRef>
        </p:style>
      </p:cxnSp>
      <p:sp>
        <p:nvSpPr>
          <p:cNvPr id="60" name="Google Shape;1725;p22">
            <a:extLst>
              <a:ext uri="{FF2B5EF4-FFF2-40B4-BE49-F238E27FC236}">
                <a16:creationId xmlns:a16="http://schemas.microsoft.com/office/drawing/2014/main" id="{334FFCC1-B6F0-A382-9FD8-5CB4C2EAADB3}"/>
              </a:ext>
            </a:extLst>
          </p:cNvPr>
          <p:cNvSpPr/>
          <p:nvPr/>
        </p:nvSpPr>
        <p:spPr>
          <a:xfrm>
            <a:off x="1142911" y="9163041"/>
            <a:ext cx="5718532" cy="826240"/>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61" name="Google Shape;1727;p22">
            <a:extLst>
              <a:ext uri="{FF2B5EF4-FFF2-40B4-BE49-F238E27FC236}">
                <a16:creationId xmlns:a16="http://schemas.microsoft.com/office/drawing/2014/main" id="{7EE690F4-670F-F07C-110F-B25EC9901F3C}"/>
              </a:ext>
            </a:extLst>
          </p:cNvPr>
          <p:cNvSpPr txBox="1"/>
          <p:nvPr/>
        </p:nvSpPr>
        <p:spPr>
          <a:xfrm>
            <a:off x="1271835" y="9330337"/>
            <a:ext cx="2051167" cy="734483"/>
          </a:xfrm>
          <a:prstGeom prst="rect">
            <a:avLst/>
          </a:prstGeom>
          <a:noFill/>
          <a:ln>
            <a:noFill/>
          </a:ln>
        </p:spPr>
        <p:txBody>
          <a:bodyPr spcFirstLastPara="1" wrap="square" lIns="91425" tIns="45700" rIns="91425" bIns="45700" anchor="t" anchorCtr="0">
            <a:noAutofit/>
          </a:bodyPr>
          <a:lstStyle/>
          <a:p>
            <a:pPr>
              <a:lnSpc>
                <a:spcPts val="1380"/>
              </a:lnSpc>
              <a:buClr>
                <a:srgbClr val="1A3966"/>
              </a:buClr>
              <a:buSzPts val="1300"/>
            </a:pPr>
            <a:r>
              <a:rPr lang="en-GB" sz="1300" i="1" noProof="0">
                <a:solidFill>
                  <a:srgbClr val="1A3966"/>
                </a:solidFill>
                <a:latin typeface="Calibri"/>
                <a:ea typeface="Calibri"/>
                <a:cs typeface="Calibri"/>
                <a:sym typeface="Calibri"/>
              </a:rPr>
              <a:t>Innovating </a:t>
            </a:r>
            <a:r>
              <a:rPr lang="en-GB" sz="1300" i="1" noProof="0" dirty="0">
                <a:solidFill>
                  <a:srgbClr val="1A3966"/>
                </a:solidFill>
                <a:latin typeface="Calibri"/>
                <a:ea typeface="Calibri"/>
                <a:cs typeface="Calibri"/>
                <a:sym typeface="Calibri"/>
              </a:rPr>
              <a:t>for Global Challenges</a:t>
            </a:r>
            <a:endParaRPr lang="en-GB" sz="1300" b="0" i="1" u="none" strike="noStrike" cap="none" noProof="0" dirty="0">
              <a:solidFill>
                <a:srgbClr val="1A3966"/>
              </a:solidFill>
              <a:latin typeface="Calibri"/>
              <a:ea typeface="Calibri"/>
              <a:cs typeface="Calibri"/>
              <a:sym typeface="Calibri"/>
            </a:endParaRPr>
          </a:p>
        </p:txBody>
      </p:sp>
      <p:sp>
        <p:nvSpPr>
          <p:cNvPr id="62" name="Google Shape;1738;p22">
            <a:extLst>
              <a:ext uri="{FF2B5EF4-FFF2-40B4-BE49-F238E27FC236}">
                <a16:creationId xmlns:a16="http://schemas.microsoft.com/office/drawing/2014/main" id="{FD0A4139-650B-6EF5-8D80-6BB2B269FF45}"/>
              </a:ext>
            </a:extLst>
          </p:cNvPr>
          <p:cNvSpPr txBox="1"/>
          <p:nvPr/>
        </p:nvSpPr>
        <p:spPr>
          <a:xfrm>
            <a:off x="1208662" y="8958010"/>
            <a:ext cx="1545484"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CEBEDD"/>
                </a:highlight>
                <a:latin typeface="Calibri"/>
                <a:ea typeface="Calibri"/>
                <a:cs typeface="Calibri"/>
                <a:sym typeface="Calibri"/>
              </a:rPr>
              <a:t> Module 4</a:t>
            </a:r>
            <a:r>
              <a:rPr lang="en-GB" sz="1600" b="1" i="0" u="none" strike="noStrike" cap="none" noProof="0" dirty="0">
                <a:solidFill>
                  <a:srgbClr val="CEBEDD"/>
                </a:solidFill>
                <a:highlight>
                  <a:srgbClr val="CEBEDD"/>
                </a:highlight>
                <a:latin typeface="Calibri"/>
                <a:ea typeface="Calibri"/>
                <a:cs typeface="Calibri"/>
                <a:sym typeface="Calibri"/>
              </a:rPr>
              <a:t>.</a:t>
            </a:r>
            <a:r>
              <a:rPr lang="en-GB" sz="1600" b="1" i="0" u="none" strike="noStrike" cap="none" noProof="0" dirty="0">
                <a:solidFill>
                  <a:srgbClr val="1A3966"/>
                </a:solidFill>
                <a:highlight>
                  <a:srgbClr val="CEBEDD"/>
                </a:highlight>
                <a:latin typeface="Calibri"/>
                <a:ea typeface="Calibri"/>
                <a:cs typeface="Calibri"/>
                <a:sym typeface="Calibri"/>
              </a:rPr>
              <a:t> </a:t>
            </a:r>
            <a:endParaRPr lang="en-GB" sz="1600" b="0" i="0" u="none" strike="noStrike" cap="none" noProof="0" dirty="0">
              <a:solidFill>
                <a:srgbClr val="69BCAC"/>
              </a:solidFill>
              <a:highlight>
                <a:srgbClr val="CEBEDD"/>
              </a:highlight>
              <a:latin typeface="Calibri"/>
              <a:ea typeface="Calibri"/>
              <a:cs typeface="Calibri"/>
              <a:sym typeface="Calibri"/>
            </a:endParaRPr>
          </a:p>
        </p:txBody>
      </p:sp>
      <p:sp>
        <p:nvSpPr>
          <p:cNvPr id="63" name="Google Shape;1736;p22">
            <a:extLst>
              <a:ext uri="{FF2B5EF4-FFF2-40B4-BE49-F238E27FC236}">
                <a16:creationId xmlns:a16="http://schemas.microsoft.com/office/drawing/2014/main" id="{AE8D7493-B558-8019-1747-65BAD9A943D5}"/>
              </a:ext>
            </a:extLst>
          </p:cNvPr>
          <p:cNvSpPr txBox="1"/>
          <p:nvPr/>
        </p:nvSpPr>
        <p:spPr>
          <a:xfrm>
            <a:off x="3655180" y="9330337"/>
            <a:ext cx="3130576" cy="734483"/>
          </a:xfrm>
          <a:prstGeom prst="rect">
            <a:avLst/>
          </a:prstGeom>
          <a:noFill/>
          <a:ln>
            <a:noFill/>
          </a:ln>
        </p:spPr>
        <p:txBody>
          <a:bodyPr spcFirstLastPara="1" wrap="square" lIns="91425" tIns="45700" rIns="91425" bIns="45700" anchor="t" anchorCtr="0">
            <a:noAutofit/>
          </a:bodyPr>
          <a:lstStyle/>
          <a:p>
            <a:pPr marL="171450" lvl="0" indent="-171450">
              <a:lnSpc>
                <a:spcPts val="1280"/>
              </a:lnSpc>
              <a:buClr>
                <a:srgbClr val="CEBEDD"/>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C03 Sustainable &amp; Resilient Infrastructures &amp; Cities</a:t>
            </a:r>
          </a:p>
          <a:p>
            <a:pPr marL="171450" lvl="0" indent="-171450">
              <a:lnSpc>
                <a:spcPts val="1280"/>
              </a:lnSpc>
              <a:buClr>
                <a:srgbClr val="CEBEDD"/>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C02 Environmental Effects of Transportation </a:t>
            </a:r>
          </a:p>
          <a:p>
            <a:pPr marL="171450" lvl="0" indent="-171450">
              <a:lnSpc>
                <a:spcPts val="1280"/>
              </a:lnSpc>
              <a:buClr>
                <a:srgbClr val="CEBEDD"/>
              </a:buClr>
              <a:buSzPts val="1300"/>
              <a:buFont typeface="Arial" panose="020B0604020202020204" pitchFamily="34" charset="0"/>
              <a:buChar char="•"/>
            </a:pPr>
            <a:r>
              <a:rPr lang="en-GB" sz="1000" noProof="0" dirty="0">
                <a:solidFill>
                  <a:srgbClr val="1A3966"/>
                </a:solidFill>
                <a:latin typeface="Calibri"/>
                <a:ea typeface="Calibri"/>
                <a:cs typeface="Calibri"/>
                <a:sym typeface="Calibri"/>
              </a:rPr>
              <a:t>C01 Minimizing the Carbon Footprint</a:t>
            </a:r>
          </a:p>
          <a:p>
            <a:pPr marL="171450" marR="0" lvl="0" indent="-171450" algn="l" rtl="0">
              <a:lnSpc>
                <a:spcPts val="1280"/>
              </a:lnSpc>
              <a:spcBef>
                <a:spcPts val="0"/>
              </a:spcBef>
              <a:spcAft>
                <a:spcPts val="0"/>
              </a:spcAft>
              <a:buClr>
                <a:srgbClr val="CEBEDD"/>
              </a:buClr>
              <a:buSzPts val="1300"/>
              <a:buFont typeface="Arial" panose="020B0604020202020204" pitchFamily="34" charset="0"/>
              <a:buChar char="•"/>
            </a:pPr>
            <a:endParaRPr lang="en-GB" sz="1000" b="0" u="none" strike="noStrike" cap="none" noProof="0" dirty="0">
              <a:solidFill>
                <a:srgbClr val="1A3966"/>
              </a:solidFill>
              <a:latin typeface="Calibri"/>
              <a:ea typeface="Calibri"/>
              <a:cs typeface="Calibri"/>
              <a:sym typeface="Calibri"/>
            </a:endParaRPr>
          </a:p>
        </p:txBody>
      </p:sp>
      <p:cxnSp>
        <p:nvCxnSpPr>
          <p:cNvPr id="1792" name="Straight Connector 1791">
            <a:extLst>
              <a:ext uri="{FF2B5EF4-FFF2-40B4-BE49-F238E27FC236}">
                <a16:creationId xmlns:a16="http://schemas.microsoft.com/office/drawing/2014/main" id="{5DF0B5D2-B7BE-DAC2-E591-BDE0598A1AF3}"/>
              </a:ext>
            </a:extLst>
          </p:cNvPr>
          <p:cNvCxnSpPr/>
          <p:nvPr/>
        </p:nvCxnSpPr>
        <p:spPr>
          <a:xfrm>
            <a:off x="3655180" y="9241976"/>
            <a:ext cx="0" cy="648000"/>
          </a:xfrm>
          <a:prstGeom prst="line">
            <a:avLst/>
          </a:prstGeom>
          <a:ln w="19050">
            <a:solidFill>
              <a:srgbClr val="CEBED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82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7" name="Google Shape;1837;p1"/>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12" name="Rectángulo 4">
            <a:extLst>
              <a:ext uri="{FF2B5EF4-FFF2-40B4-BE49-F238E27FC236}">
                <a16:creationId xmlns:a16="http://schemas.microsoft.com/office/drawing/2014/main" id="{5B9B3685-8A06-E241-A804-2CFA204B7B26}"/>
              </a:ext>
            </a:extLst>
          </p:cNvPr>
          <p:cNvSpPr/>
          <p:nvPr/>
        </p:nvSpPr>
        <p:spPr>
          <a:xfrm>
            <a:off x="1039314" y="2524743"/>
            <a:ext cx="5066750" cy="73077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Integrating sustainability into engineering education: </a:t>
            </a:r>
          </a:p>
          <a:p>
            <a:pPr marL="12700">
              <a:lnSpc>
                <a:spcPts val="1720"/>
              </a:lnSpc>
              <a:buClr>
                <a:srgbClr val="1A3966"/>
              </a:buClr>
              <a:buSzPts val="1100"/>
            </a:pPr>
            <a:r>
              <a:rPr lang="en-GB" sz="1600" b="1" noProof="0" dirty="0">
                <a:solidFill>
                  <a:srgbClr val="1A3966"/>
                </a:solidFill>
                <a:latin typeface="Calibri"/>
                <a:ea typeface="Calibri"/>
                <a:cs typeface="Calibri"/>
                <a:sym typeface="Calibri"/>
              </a:rPr>
              <a:t>a comprehensive competency framework</a:t>
            </a:r>
          </a:p>
          <a:p>
            <a:pPr marL="12700">
              <a:lnSpc>
                <a:spcPts val="1720"/>
              </a:lnSpc>
              <a:buClr>
                <a:srgbClr val="1A3966"/>
              </a:buClr>
              <a:buSzPts val="1100"/>
            </a:pPr>
            <a:endParaRPr lang="en-GB" sz="1150" noProof="0" dirty="0">
              <a:solidFill>
                <a:srgbClr val="1A3966"/>
              </a:solidFill>
              <a:latin typeface="Calibri"/>
              <a:ea typeface="Calibri"/>
              <a:cs typeface="Calibri"/>
              <a:sym typeface="Calibri"/>
            </a:endParaRPr>
          </a:p>
        </p:txBody>
      </p:sp>
      <p:cxnSp>
        <p:nvCxnSpPr>
          <p:cNvPr id="13" name="Straight Connector 12">
            <a:extLst>
              <a:ext uri="{FF2B5EF4-FFF2-40B4-BE49-F238E27FC236}">
                <a16:creationId xmlns:a16="http://schemas.microsoft.com/office/drawing/2014/main" id="{1D2F51AC-CB7B-A4FC-2857-6B48D612B8ED}"/>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4" name="Google Shape;1787;p24">
            <a:extLst>
              <a:ext uri="{FF2B5EF4-FFF2-40B4-BE49-F238E27FC236}">
                <a16:creationId xmlns:a16="http://schemas.microsoft.com/office/drawing/2014/main" id="{22CA480A-5864-A56C-48A6-AFCEB1EA40CD}"/>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Competencies and Learning Outcomes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15" name="Group 14">
            <a:extLst>
              <a:ext uri="{FF2B5EF4-FFF2-40B4-BE49-F238E27FC236}">
                <a16:creationId xmlns:a16="http://schemas.microsoft.com/office/drawing/2014/main" id="{E2AE5C90-27B8-5A93-0F62-93E9A19CBB24}"/>
              </a:ext>
            </a:extLst>
          </p:cNvPr>
          <p:cNvGrpSpPr/>
          <p:nvPr/>
        </p:nvGrpSpPr>
        <p:grpSpPr>
          <a:xfrm>
            <a:off x="632678" y="0"/>
            <a:ext cx="7190871" cy="1670099"/>
            <a:chOff x="632678" y="0"/>
            <a:chExt cx="7190871" cy="1670099"/>
          </a:xfrm>
        </p:grpSpPr>
        <p:cxnSp>
          <p:nvCxnSpPr>
            <p:cNvPr id="16" name="Google Shape;1953;p45">
              <a:extLst>
                <a:ext uri="{FF2B5EF4-FFF2-40B4-BE49-F238E27FC236}">
                  <a16:creationId xmlns:a16="http://schemas.microsoft.com/office/drawing/2014/main" id="{56EA94E5-AE28-63C6-6309-33DB894A327B}"/>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7" name="Google Shape;1775;p23">
              <a:extLst>
                <a:ext uri="{FF2B5EF4-FFF2-40B4-BE49-F238E27FC236}">
                  <a16:creationId xmlns:a16="http://schemas.microsoft.com/office/drawing/2014/main" id="{3BF45647-101B-A694-FDA7-ABF51C574DEA}"/>
                </a:ext>
              </a:extLst>
            </p:cNvPr>
            <p:cNvGrpSpPr/>
            <p:nvPr/>
          </p:nvGrpSpPr>
          <p:grpSpPr>
            <a:xfrm>
              <a:off x="1020902" y="0"/>
              <a:ext cx="6802647" cy="1670099"/>
              <a:chOff x="1677200" y="-412626"/>
              <a:chExt cx="7459575" cy="1831381"/>
            </a:xfrm>
          </p:grpSpPr>
          <p:sp>
            <p:nvSpPr>
              <p:cNvPr id="20" name="Google Shape;1776;p23">
                <a:extLst>
                  <a:ext uri="{FF2B5EF4-FFF2-40B4-BE49-F238E27FC236}">
                    <a16:creationId xmlns:a16="http://schemas.microsoft.com/office/drawing/2014/main" id="{0514BA48-1029-CC6E-F9A3-CC479C1F6895}"/>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1" name="Google Shape;1777;p23">
                <a:extLst>
                  <a:ext uri="{FF2B5EF4-FFF2-40B4-BE49-F238E27FC236}">
                    <a16:creationId xmlns:a16="http://schemas.microsoft.com/office/drawing/2014/main" id="{59B08D69-02C4-6EA0-D78A-30AA0B7496BA}"/>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8" name="Google Shape;1778;p23">
              <a:extLst>
                <a:ext uri="{FF2B5EF4-FFF2-40B4-BE49-F238E27FC236}">
                  <a16:creationId xmlns:a16="http://schemas.microsoft.com/office/drawing/2014/main" id="{F495E4D6-8CC9-0AE3-1751-9F58DF601CB7}"/>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9" name="Google Shape;1952;p45">
              <a:extLst>
                <a:ext uri="{FF2B5EF4-FFF2-40B4-BE49-F238E27FC236}">
                  <a16:creationId xmlns:a16="http://schemas.microsoft.com/office/drawing/2014/main" id="{11019310-34B1-4584-4B96-E504B38436C5}"/>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26" name="Google Shape;1807;p25">
            <a:extLst>
              <a:ext uri="{FF2B5EF4-FFF2-40B4-BE49-F238E27FC236}">
                <a16:creationId xmlns:a16="http://schemas.microsoft.com/office/drawing/2014/main" id="{B4CF1D47-58B1-202E-C24D-DB5C291381CE}"/>
              </a:ext>
            </a:extLst>
          </p:cNvPr>
          <p:cNvSpPr txBox="1"/>
          <p:nvPr/>
        </p:nvSpPr>
        <p:spPr>
          <a:xfrm>
            <a:off x="989945" y="3724620"/>
            <a:ext cx="6246152" cy="2691861"/>
          </a:xfrm>
          <a:prstGeom prst="rect">
            <a:avLst/>
          </a:prstGeom>
          <a:noFill/>
          <a:ln>
            <a:noFill/>
          </a:ln>
        </p:spPr>
        <p:txBody>
          <a:bodyPr spcFirstLastPara="1" wrap="square" lIns="91425" tIns="45700" rIns="91425" bIns="45700" numCol="2"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Faced with accelerating global challenges—climate change, resource depletion, social inequality, and environmental degradation—engineering education must evolve to prepare professionals capable of designing solutions that are not only technically sound but also ethically responsible and environmentally sustainable. To achieve this, a comprehensive set of competencies has been developed to guide the integration of sustainability into engineering curricula across all disciplines.</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At the heart of this framework is the ability to understand and reduce the carbon footprint associated with energy systems. Engineers must be able to evaluate energy sources not only in terms of efficiency and cost, but also from an environmental impact perspective, applying fundamental energy principles and comparative analyses. This understanding extends to the transportation sector, where engineers are called upon to innovate in logistics, mobility, and tourism systems to reduce emissions and improve sustainability.</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Equally crucial is the ability to design sustainable and resilient infrastructure and urban environments. This involves anticipating the risks of climate change, promoting distributed renewable energy systems, implementing circular supply chains, and integrating nature-based solutions. These approaches require a deep understanding of the life cycle of products and processes. Engineers must master life cycle assessment (LCA) methodologies, be able to quantify environmental impacts, and incorporate risk analysis to ensure long-term sustainability.</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Resource efficiency is another pillar of this competency framework. Engineers must be trained to optimize energy use and material selection, integrating renewable resources and sustainable manufacturing practices that prioritize durability, recyclability, and minimal environmental impact. These technical skills must be complemented by the ability to manage projects with a focus on sustainability: strategic planning, risk mitigation, and alignment of initiatives with relevant policies, regulations, and certifications.</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addition to technical expertise, engineers must also develop leadership skills to drive sustainability transitions within organizations. This includes ethical decision-making, implementing corporate social responsibility (CSR) strategies, and understanding the financial and business dimensions of sustainability. Strategic foresight becomes essential, as engineers must anticipate long-term trends, assess geopolitical and economic influences, and develop adaptive strategies that ensure resilience in a rapidly changing world.</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6" name="Google Shape;1846;p4"/>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C84E51F1-1E5A-E5D8-91EC-646708E7D6ED}"/>
              </a:ext>
            </a:extLst>
          </p:cNvPr>
          <p:cNvSpPr/>
          <p:nvPr/>
        </p:nvSpPr>
        <p:spPr>
          <a:xfrm>
            <a:off x="1039314" y="2524743"/>
            <a:ext cx="5905496" cy="1820819"/>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A systems approach is fundamental to this educational model. Engineers must recognize the interdependence of environmental, social, and economic systems, designing solutions that respect planetary boundaries and acknowledge the finite nature of resources. Ethical and social responsibility must be embedded in every decision, ensuring that engineering practices promote environmental justice, equity, and accountability.</a:t>
            </a:r>
          </a:p>
          <a:p>
            <a:pPr marL="12700">
              <a:lnSpc>
                <a:spcPts val="1720"/>
              </a:lnSpc>
              <a:buClr>
                <a:srgbClr val="1A3966"/>
              </a:buClr>
              <a:buSzPts val="1100"/>
            </a:pP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D07A94D7-6EDD-882F-EF30-21AFC7E8463B}"/>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4" name="Google Shape;1787;p24">
            <a:extLst>
              <a:ext uri="{FF2B5EF4-FFF2-40B4-BE49-F238E27FC236}">
                <a16:creationId xmlns:a16="http://schemas.microsoft.com/office/drawing/2014/main" id="{F73AE0B3-EE7F-0018-6782-4B41F2BB6E4D}"/>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Competencies and Learning Outcomes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5" name="Group 4">
            <a:extLst>
              <a:ext uri="{FF2B5EF4-FFF2-40B4-BE49-F238E27FC236}">
                <a16:creationId xmlns:a16="http://schemas.microsoft.com/office/drawing/2014/main" id="{2FE5CA50-DABA-75EF-6FE7-1B354C10EDD1}"/>
              </a:ext>
            </a:extLst>
          </p:cNvPr>
          <p:cNvGrpSpPr/>
          <p:nvPr/>
        </p:nvGrpSpPr>
        <p:grpSpPr>
          <a:xfrm>
            <a:off x="632678" y="0"/>
            <a:ext cx="7190871" cy="1670099"/>
            <a:chOff x="632678" y="0"/>
            <a:chExt cx="7190871" cy="1670099"/>
          </a:xfrm>
        </p:grpSpPr>
        <p:cxnSp>
          <p:nvCxnSpPr>
            <p:cNvPr id="6" name="Google Shape;1953;p45">
              <a:extLst>
                <a:ext uri="{FF2B5EF4-FFF2-40B4-BE49-F238E27FC236}">
                  <a16:creationId xmlns:a16="http://schemas.microsoft.com/office/drawing/2014/main" id="{CDE89BF1-676E-1E80-AAD2-31BBDB5CAFE9}"/>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8" name="Google Shape;1775;p23">
              <a:extLst>
                <a:ext uri="{FF2B5EF4-FFF2-40B4-BE49-F238E27FC236}">
                  <a16:creationId xmlns:a16="http://schemas.microsoft.com/office/drawing/2014/main" id="{11178C17-A41C-D3DD-6F3F-0AF934D18AD1}"/>
                </a:ext>
              </a:extLst>
            </p:cNvPr>
            <p:cNvGrpSpPr/>
            <p:nvPr/>
          </p:nvGrpSpPr>
          <p:grpSpPr>
            <a:xfrm>
              <a:off x="1020902" y="0"/>
              <a:ext cx="6802647" cy="1670099"/>
              <a:chOff x="1677200" y="-412626"/>
              <a:chExt cx="7459575" cy="1831381"/>
            </a:xfrm>
          </p:grpSpPr>
          <p:sp>
            <p:nvSpPr>
              <p:cNvPr id="11" name="Google Shape;1776;p23">
                <a:extLst>
                  <a:ext uri="{FF2B5EF4-FFF2-40B4-BE49-F238E27FC236}">
                    <a16:creationId xmlns:a16="http://schemas.microsoft.com/office/drawing/2014/main" id="{B521B83C-84D0-B324-C48E-C271413F7B04}"/>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2" name="Google Shape;1777;p23">
                <a:extLst>
                  <a:ext uri="{FF2B5EF4-FFF2-40B4-BE49-F238E27FC236}">
                    <a16:creationId xmlns:a16="http://schemas.microsoft.com/office/drawing/2014/main" id="{D16357E5-6072-AF97-9155-B714546DD049}"/>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9" name="Google Shape;1778;p23">
              <a:extLst>
                <a:ext uri="{FF2B5EF4-FFF2-40B4-BE49-F238E27FC236}">
                  <a16:creationId xmlns:a16="http://schemas.microsoft.com/office/drawing/2014/main" id="{C4FCD0F8-D3BE-E98D-2DD7-7A3150FD313D}"/>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 name="Google Shape;1952;p45">
              <a:extLst>
                <a:ext uri="{FF2B5EF4-FFF2-40B4-BE49-F238E27FC236}">
                  <a16:creationId xmlns:a16="http://schemas.microsoft.com/office/drawing/2014/main" id="{2E3FEAF6-39BE-8016-E340-2D490B6C6D58}"/>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3" name="Google Shape;1807;p25">
            <a:extLst>
              <a:ext uri="{FF2B5EF4-FFF2-40B4-BE49-F238E27FC236}">
                <a16:creationId xmlns:a16="http://schemas.microsoft.com/office/drawing/2014/main" id="{17CA9BD5-D90C-E83C-1E54-BA5B911AB145}"/>
              </a:ext>
            </a:extLst>
          </p:cNvPr>
          <p:cNvSpPr txBox="1"/>
          <p:nvPr/>
        </p:nvSpPr>
        <p:spPr>
          <a:xfrm>
            <a:off x="1020902" y="4345562"/>
            <a:ext cx="6246152" cy="6147657"/>
          </a:xfrm>
          <a:prstGeom prst="rect">
            <a:avLst/>
          </a:prstGeom>
          <a:noFill/>
          <a:ln>
            <a:noFill/>
          </a:ln>
        </p:spPr>
        <p:txBody>
          <a:bodyPr spcFirstLastPara="1" wrap="square" lIns="91425" tIns="45700" rIns="91425" bIns="45700" numCol="2" spcCol="216000" anchor="t" anchorCtr="0">
            <a:noAutofit/>
          </a:bodyPr>
          <a:lstStyle/>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Finally, a truly global and inclusive perspective is essential. Engineers must be able to integrate cultural and multidisciplinary perspectives, including Indigenous knowledge systems, to develop contextually relevant and globally applicable solutions. This holistic approach ensures that sustainability is not considered an add-on, but a core element of engineering practice.</a:t>
            </a:r>
          </a:p>
          <a:p>
            <a:pPr marL="12700" lvl="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integration of these interconnected themes into engineering education represents a transformative shift toward sustainability. By incorporating this framework into curricula, institutions can develop engineers who are not only technically competent, but also visionary, responsible, and capable of leading the transition to a more sustainable and equitable future.</a:t>
            </a:r>
          </a:p>
          <a:p>
            <a:pPr marL="12700" lvl="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competency framework not only responds to an educational need but is also closely aligned with the 2030 Agenda and its 17 Sustainable Development Goals (SDGs), the achievement of which requires a structural transformation in the way engineering is conceived, taught, and practiced. As highlighted in the UNESCO report “Engineering for Sustainable Development: A Global Perspective,” engineering plays a fundamental role in designing innovative solutions to address interconnected challenges such as climate change, poverty, inequality, and environmental degradation. Therefore, engineering must transcend its traditional focus and assume its responsibility as a driver of sustainability and global justice.</a:t>
            </a: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new paradigm demands a profound reorientation of education, through which future engineers are trained not only to solve technical problems but also to anticipate social, ecological, and ethical impacts, and to critically and proactively integrate these considerations into their professional decisions. The competency framework proposed here offers a coherent roadmap for preparing professionals who can actively contribute to achieving the SDGs, integrating systems thinking, the inclusion of diverse knowledge systems, responsible innovation, and collective action.</a:t>
            </a:r>
          </a:p>
          <a:p>
            <a:pPr marL="12700" lvl="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Only through this transformation in engineering education can we move toward truly sustainable development, where technology and knowledge serve the common good and respect the limits of the planet. Adopting this vision is not only a desirable option, but an urgent necessity if we are to ensure a liveable, just, and resilient future for generations to come</a:t>
            </a:r>
          </a:p>
          <a:p>
            <a:pPr marL="12700" lvl="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pic>
        <p:nvPicPr>
          <p:cNvPr id="16" name="Google Shape;1829;p27">
            <a:extLst>
              <a:ext uri="{FF2B5EF4-FFF2-40B4-BE49-F238E27FC236}">
                <a16:creationId xmlns:a16="http://schemas.microsoft.com/office/drawing/2014/main" id="{EFFBCF40-9A42-B429-517F-C7E1791D58F7}"/>
              </a:ext>
            </a:extLst>
          </p:cNvPr>
          <p:cNvPicPr preferRelativeResize="0"/>
          <p:nvPr/>
        </p:nvPicPr>
        <p:blipFill rotWithShape="1">
          <a:blip r:embed="rId3">
            <a:alphaModFix/>
          </a:blip>
          <a:srcRect l="22072" r="20282"/>
          <a:stretch/>
        </p:blipFill>
        <p:spPr>
          <a:xfrm>
            <a:off x="4763370" y="8382970"/>
            <a:ext cx="2118168" cy="17628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3" name="Google Shape;1753;p7"/>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 name="Google Shape;1868;p30"/>
          <p:cNvSpPr txBox="1"/>
          <p:nvPr/>
        </p:nvSpPr>
        <p:spPr>
          <a:xfrm>
            <a:off x="1036142" y="2668969"/>
            <a:ext cx="6246152" cy="8719046"/>
          </a:xfrm>
          <a:prstGeom prst="rect">
            <a:avLst/>
          </a:prstGeom>
          <a:noFill/>
          <a:ln>
            <a:noFill/>
          </a:ln>
        </p:spPr>
        <p:txBody>
          <a:bodyPr spcFirstLastPara="1" wrap="square" lIns="91425" tIns="45700" rIns="91425" bIns="45700" anchor="t" anchorCtr="0">
            <a:noAutofit/>
          </a:bodyPr>
          <a:lstStyle/>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CO1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MINIMIZING THE CARBON FOOTPRINT</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qualitatively analyse the carbon footprint associated with different energy sources. Energy principles, comparison variables.</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indent="-528638" algn="just">
              <a:lnSpc>
                <a:spcPts val="1280"/>
              </a:lnSpc>
              <a:buClr>
                <a:srgbClr val="1A3966"/>
              </a:buClr>
              <a:buSzPts val="1100"/>
              <a:tabLst>
                <a:tab pos="530225" algn="l"/>
              </a:tabLst>
            </a:pPr>
            <a:r>
              <a:rPr lang="en-GB" sz="900" noProof="0" dirty="0">
                <a:solidFill>
                  <a:srgbClr val="0E6E61"/>
                </a:solidFill>
                <a:latin typeface="Calibri" panose="020F0502020204030204" pitchFamily="34" charset="0"/>
                <a:cs typeface="Calibri" panose="020F0502020204030204" pitchFamily="34" charset="0"/>
              </a:rPr>
              <a:t>……………………………………………………………………………………………………………………….……………………………………………….……..………………………</a:t>
            </a: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CO2</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ENVIRONMENTAL EFFECTS OF TRANSPORTATION</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apply engineering knowledge, experience, and innovation to transportation, logistics, freight transport, passenger transport, and tourism.</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indent="-528638" algn="just">
              <a:lnSpc>
                <a:spcPts val="1280"/>
              </a:lnSpc>
              <a:buClr>
                <a:srgbClr val="1A3966"/>
              </a:buClr>
              <a:buSzPts val="1100"/>
              <a:tabLst>
                <a:tab pos="530225" algn="l"/>
              </a:tabLst>
            </a:pPr>
            <a:r>
              <a:rPr lang="en-GB" sz="900" noProof="0" dirty="0">
                <a:solidFill>
                  <a:srgbClr val="0E6E61"/>
                </a:solidFill>
                <a:latin typeface="Calibri" panose="020F0502020204030204" pitchFamily="34" charset="0"/>
                <a:cs typeface="Calibri" panose="020F0502020204030204" pitchFamily="34" charset="0"/>
              </a:rPr>
              <a:t>……………………………………………………………………………………………………………………….……………………………………………….……..………………………</a:t>
            </a: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C03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SUSTAINABLE AND RESILIENT INFRASTRUCTURES AND CITIES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develop sustainable and resilient infrastructure and city models, identifying and understanding the risks posed by climate change, implementing sustainable mobility strategies, distributed renewable energy generation, circular supply chains, and nature-based solutions and forward-looking scenarios.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indent="-528638" algn="just">
              <a:lnSpc>
                <a:spcPts val="1280"/>
              </a:lnSpc>
              <a:buClr>
                <a:srgbClr val="1A3966"/>
              </a:buClr>
              <a:buSzPts val="1100"/>
              <a:tabLst>
                <a:tab pos="530225" algn="l"/>
              </a:tabLst>
            </a:pPr>
            <a:r>
              <a:rPr lang="en-GB" sz="900" noProof="0" dirty="0">
                <a:solidFill>
                  <a:srgbClr val="0E6E61"/>
                </a:solidFill>
                <a:latin typeface="Calibri" panose="020F0502020204030204" pitchFamily="34" charset="0"/>
                <a:cs typeface="Calibri" panose="020F0502020204030204" pitchFamily="34" charset="0"/>
              </a:rPr>
              <a:t>……………………………………………………………………………………………………………………….……………………………………………….……..………………………</a:t>
            </a:r>
          </a:p>
          <a:p>
            <a:pPr marL="541338" indent="-528638" algn="just">
              <a:lnSpc>
                <a:spcPts val="1280"/>
              </a:lnSpc>
              <a:buClr>
                <a:srgbClr val="1A3966"/>
              </a:buClr>
              <a:buSzPts val="1100"/>
              <a:tabLst>
                <a:tab pos="530225" algn="l"/>
              </a:tabLst>
            </a:pPr>
            <a:r>
              <a:rPr lang="en-GB" b="1" noProof="0" dirty="0">
                <a:solidFill>
                  <a:srgbClr val="8E9ED8"/>
                </a:solidFill>
                <a:latin typeface="Calibri" panose="020F0502020204030204" pitchFamily="34" charset="0"/>
                <a:ea typeface="Calibri"/>
                <a:cs typeface="Calibri" panose="020F0502020204030204" pitchFamily="34" charset="0"/>
                <a:sym typeface="Calibri"/>
              </a:rPr>
              <a:t>C04 	</a:t>
            </a:r>
            <a:r>
              <a:rPr lang="en-GB" b="1" noProof="0" dirty="0">
                <a:solidFill>
                  <a:srgbClr val="0E6E61"/>
                </a:solidFill>
                <a:latin typeface="Calibri" panose="020F0502020204030204" pitchFamily="34" charset="0"/>
                <a:ea typeface="Calibri"/>
                <a:cs typeface="Calibri" panose="020F0502020204030204" pitchFamily="34" charset="0"/>
                <a:sym typeface="Calibri"/>
              </a:rPr>
              <a:t>IMPACTS OF PRODUCTS AND SERVICES</a:t>
            </a:r>
          </a:p>
          <a:p>
            <a:pPr marL="541338" lvl="0" indent="-528638" algn="just">
              <a:lnSpc>
                <a:spcPts val="1280"/>
              </a:lnSpc>
              <a:buClr>
                <a:srgbClr val="1A3966"/>
              </a:buClr>
              <a:buSzPts val="1100"/>
              <a:tabLst>
                <a:tab pos="530225" algn="l"/>
              </a:tabLst>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noProof="0" dirty="0">
                <a:solidFill>
                  <a:srgbClr val="1A3966"/>
                </a:solidFill>
                <a:latin typeface="Calibri" panose="020F0502020204030204" pitchFamily="34" charset="0"/>
                <a:ea typeface="Calibri"/>
                <a:cs typeface="Calibri" panose="020F0502020204030204" pitchFamily="34" charset="0"/>
                <a:sym typeface="Calibri"/>
              </a:rPr>
              <a:t>Ability to perform life cycle and environmental impact assessments, evaluating the environmental impact of products and processes, applying life cycle analysis (LCA) and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carbon footprint calculations, and incorporating risk assessment methodologies to ensure sustainable engineering outcomes.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indent="-528638" algn="just">
              <a:lnSpc>
                <a:spcPts val="1280"/>
              </a:lnSpc>
              <a:buClr>
                <a:srgbClr val="1A3966"/>
              </a:buClr>
              <a:buSzPts val="1100"/>
              <a:tabLst>
                <a:tab pos="530225" algn="l"/>
              </a:tabLst>
            </a:pPr>
            <a:r>
              <a:rPr lang="en-GB" sz="900" noProof="0" dirty="0">
                <a:solidFill>
                  <a:srgbClr val="0E6E61"/>
                </a:solidFill>
                <a:latin typeface="Calibri" panose="020F0502020204030204" pitchFamily="34" charset="0"/>
                <a:cs typeface="Calibri" panose="020F0502020204030204" pitchFamily="34" charset="0"/>
              </a:rPr>
              <a:t>……………………………………………………………………………………………………………………….……………………………………………….……..………………………</a:t>
            </a:r>
          </a:p>
          <a:p>
            <a:pPr marL="541338" lvl="0" indent="-528638" algn="just">
              <a:lnSpc>
                <a:spcPts val="1280"/>
              </a:lnSpc>
              <a:buClr>
                <a:srgbClr val="1A3966"/>
              </a:buClr>
              <a:buSzPts val="1100"/>
              <a:tabLst>
                <a:tab pos="530225"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C05	</a:t>
            </a:r>
            <a:r>
              <a:rPr lang="en-GB" b="1" noProof="0" dirty="0">
                <a:solidFill>
                  <a:srgbClr val="0E6E61"/>
                </a:solidFill>
                <a:latin typeface="Calibri" panose="020F0502020204030204" pitchFamily="34" charset="0"/>
                <a:ea typeface="Calibri"/>
                <a:cs typeface="Calibri" panose="020F0502020204030204" pitchFamily="34" charset="0"/>
                <a:sym typeface="Calibri"/>
              </a:rPr>
              <a:t>ACV METHODOLOGY</a:t>
            </a:r>
            <a:endPar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541338" lvl="0" indent="-528638" algn="just">
              <a:lnSpc>
                <a:spcPts val="1280"/>
              </a:lnSpc>
              <a:buClr>
                <a:srgbClr val="1A3966"/>
              </a:buClr>
              <a:buSzPts val="1100"/>
              <a:tabLst>
                <a:tab pos="530225" algn="l"/>
              </a:tabLst>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noProof="0" dirty="0">
                <a:solidFill>
                  <a:srgbClr val="1A3966"/>
                </a:solidFill>
                <a:latin typeface="Calibri" panose="020F0502020204030204" pitchFamily="34" charset="0"/>
                <a:ea typeface="Calibri"/>
                <a:cs typeface="Calibri" panose="020F0502020204030204" pitchFamily="34" charset="0"/>
                <a:sym typeface="Calibri"/>
              </a:rPr>
              <a:t>Ability to understand methodologies such as the LCA methodology that determines the environmental impacts of products considering their life cycle, being able to identify the different phases and steps according to the ISO 14040:2006 series of standards.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indent="-528638" algn="just">
              <a:lnSpc>
                <a:spcPts val="1280"/>
              </a:lnSpc>
              <a:buClr>
                <a:srgbClr val="1A3966"/>
              </a:buClr>
              <a:buSzPts val="1100"/>
              <a:tabLst>
                <a:tab pos="530225" algn="l"/>
              </a:tabLst>
            </a:pPr>
            <a:r>
              <a:rPr lang="en-GB" sz="900" noProof="0" dirty="0">
                <a:solidFill>
                  <a:srgbClr val="0E6E61"/>
                </a:solidFill>
                <a:latin typeface="Calibri" panose="020F0502020204030204" pitchFamily="34" charset="0"/>
                <a:cs typeface="Calibri" panose="020F0502020204030204" pitchFamily="34" charset="0"/>
              </a:rPr>
              <a:t>……………………………………………………………………………………………………………………….……………………………………………….……..………………………</a:t>
            </a:r>
          </a:p>
          <a:p>
            <a:pPr marL="541338" lvl="0" indent="-528638" algn="just">
              <a:lnSpc>
                <a:spcPts val="1280"/>
              </a:lnSpc>
              <a:buClr>
                <a:srgbClr val="1A3966"/>
              </a:buClr>
              <a:buSzPts val="1100"/>
              <a:tabLst>
                <a:tab pos="530225"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C06</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r>
              <a:rPr lang="en-GB" b="1" noProof="0" dirty="0">
                <a:solidFill>
                  <a:srgbClr val="0E6E61"/>
                </a:solidFill>
                <a:latin typeface="Calibri" panose="020F0502020204030204" pitchFamily="34" charset="0"/>
                <a:ea typeface="Calibri"/>
                <a:cs typeface="Calibri" panose="020F0502020204030204" pitchFamily="34" charset="0"/>
                <a:sym typeface="Calibri"/>
              </a:rPr>
              <a:t>LCA AND ENVIRONMENTAL IMPACT ASSESSMENT</a:t>
            </a:r>
            <a:endPar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541338" lvl="0" indent="-528638" algn="just">
              <a:lnSpc>
                <a:spcPts val="1280"/>
              </a:lnSpc>
              <a:buClr>
                <a:srgbClr val="1A3966"/>
              </a:buClr>
              <a:buSzPts val="1100"/>
              <a:tabLst>
                <a:tab pos="530225" algn="l"/>
              </a:tabLst>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noProof="0" dirty="0">
                <a:solidFill>
                  <a:srgbClr val="1A3966"/>
                </a:solidFill>
                <a:latin typeface="Calibri" panose="020F0502020204030204" pitchFamily="34" charset="0"/>
                <a:ea typeface="Calibri"/>
                <a:cs typeface="Calibri" panose="020F0502020204030204" pitchFamily="34" charset="0"/>
                <a:sym typeface="Calibri"/>
              </a:rPr>
              <a:t>Ability to perform life cycle and environmental impact assessments by evaluating the environmental impact of products and processes considering their life cycle, applying the life cycle assessment (LCA) methodology, including carbon footprint calculations to ensure sustainable engineering results .</a:t>
            </a:r>
          </a:p>
          <a:p>
            <a:pPr marL="541338" indent="-528638" algn="just">
              <a:lnSpc>
                <a:spcPct val="111304"/>
              </a:lnSpc>
              <a:buClr>
                <a:srgbClr val="1A3966"/>
              </a:buClr>
              <a:buSzPts val="1100"/>
              <a:tabLst>
                <a:tab pos="530225" algn="l"/>
              </a:tabLst>
            </a:pPr>
            <a:r>
              <a:rPr lang="en-GB" sz="900" noProof="0" dirty="0">
                <a:solidFill>
                  <a:srgbClr val="0E6E61"/>
                </a:solidFill>
                <a:latin typeface="Calibri" panose="020F0502020204030204" pitchFamily="34" charset="0"/>
                <a:cs typeface="Calibri" panose="020F0502020204030204" pitchFamily="34" charset="0"/>
              </a:rPr>
              <a:t>……………………………………………………………………………………………………………………….……………………………………………….……..………………………</a:t>
            </a: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C07</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SUSTAINABLE PROJECT MANAGEMENT</a:t>
            </a: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manage sustainability-focused projects through strategic planning, risk mitigation, coordination of sustainability initiatives, and ensuring alignment with sustainability-related policies, regulations, and certifications.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indent="-528638" algn="just">
              <a:lnSpc>
                <a:spcPct val="111304"/>
              </a:lnSpc>
              <a:buClr>
                <a:srgbClr val="1A3966"/>
              </a:buClr>
              <a:buSzPts val="1100"/>
              <a:tabLst>
                <a:tab pos="530225" algn="l"/>
              </a:tabLst>
            </a:pPr>
            <a:r>
              <a:rPr lang="en-GB" sz="900" noProof="0" dirty="0">
                <a:solidFill>
                  <a:srgbClr val="0E6E61"/>
                </a:solidFill>
                <a:latin typeface="Calibri" panose="020F0502020204030204" pitchFamily="34" charset="0"/>
                <a:cs typeface="Calibri" panose="020F0502020204030204" pitchFamily="34" charset="0"/>
              </a:rPr>
              <a:t>……………………………………………………………………………………………………………………….……………………………………………….……..………………………</a:t>
            </a: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C08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SUSTAINABLE</a:t>
            </a: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r>
              <a:rPr lang="en-GB" b="1" noProof="0" dirty="0">
                <a:solidFill>
                  <a:srgbClr val="0E6E61"/>
                </a:solidFill>
                <a:latin typeface="Calibri" panose="020F0502020204030204" pitchFamily="34" charset="0"/>
                <a:ea typeface="Calibri"/>
                <a:cs typeface="Calibri" panose="020F0502020204030204" pitchFamily="34" charset="0"/>
                <a:sym typeface="Calibri"/>
              </a:rPr>
              <a:t>TRANSITION LEADERSHIP</a:t>
            </a:r>
          </a:p>
          <a:p>
            <a:pPr marL="541338" marR="0" lvl="0" indent="-528638" algn="just" rtl="0">
              <a:lnSpc>
                <a:spcPts val="1280"/>
              </a:lnSpc>
              <a:spcBef>
                <a:spcPts val="0"/>
              </a:spcBef>
              <a:spcAft>
                <a:spcPts val="0"/>
              </a:spcAft>
              <a:buClr>
                <a:srgbClr val="1A3966"/>
              </a:buClr>
              <a:buSzPts val="1100"/>
              <a:buFont typeface="Arial"/>
              <a:buNone/>
              <a:tabLst>
                <a:tab pos="530225" algn="l"/>
              </a:tabLst>
            </a:pPr>
            <a:r>
              <a:rPr lang="en-GB" sz="1150" noProof="0" dirty="0">
                <a:solidFill>
                  <a:srgbClr val="1A3966"/>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lead sustainability transitions by driving change in engineering organizations, making ethical decisions, implementing corporate social responsibility (CSR) frameworks, and understanding how sustainability connects to business and finance.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541338" marR="0" lvl="0" indent="-528638" algn="just" rtl="0">
              <a:lnSpc>
                <a:spcPts val="1280"/>
              </a:lnSpc>
              <a:spcBef>
                <a:spcPts val="0"/>
              </a:spcBef>
              <a:spcAft>
                <a:spcPts val="0"/>
              </a:spcAft>
              <a:buClr>
                <a:srgbClr val="1A3966"/>
              </a:buClr>
              <a:buSzPts val="1100"/>
              <a:buFont typeface="Arial"/>
              <a:buNone/>
              <a:tabLst>
                <a:tab pos="530225" algn="l"/>
              </a:tabLst>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541338" marR="0" lvl="0" indent="-528638" algn="just" rtl="0">
              <a:lnSpc>
                <a:spcPts val="1280"/>
              </a:lnSpc>
              <a:spcBef>
                <a:spcPts val="0"/>
              </a:spcBef>
              <a:spcAft>
                <a:spcPts val="0"/>
              </a:spcAft>
              <a:buClr>
                <a:srgbClr val="1A3966"/>
              </a:buClr>
              <a:buSzPts val="1100"/>
              <a:buFont typeface="Arial"/>
              <a:buNone/>
              <a:tabLst>
                <a:tab pos="530225" algn="l"/>
              </a:tabLst>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541338" marR="0" lvl="0" indent="-528638" algn="just" rtl="0">
              <a:lnSpc>
                <a:spcPts val="1280"/>
              </a:lnSpc>
              <a:spcBef>
                <a:spcPts val="0"/>
              </a:spcBef>
              <a:spcAft>
                <a:spcPts val="0"/>
              </a:spcAft>
              <a:buClr>
                <a:srgbClr val="1A3966"/>
              </a:buClr>
              <a:buSzPts val="1100"/>
              <a:buFont typeface="Arial"/>
              <a:buNone/>
              <a:tabLst>
                <a:tab pos="530225" algn="l"/>
              </a:tabLst>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541338" marR="0" lvl="0" indent="-528638" algn="just" rtl="0">
              <a:lnSpc>
                <a:spcPts val="1280"/>
              </a:lnSpc>
              <a:spcBef>
                <a:spcPts val="0"/>
              </a:spcBef>
              <a:spcAft>
                <a:spcPts val="0"/>
              </a:spcAft>
              <a:buClr>
                <a:srgbClr val="1A3966"/>
              </a:buClr>
              <a:buSzPts val="1100"/>
              <a:buFont typeface="Arial"/>
              <a:buNone/>
              <a:tabLst>
                <a:tab pos="530225" algn="l"/>
              </a:tabLst>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cxnSp>
        <p:nvCxnSpPr>
          <p:cNvPr id="2" name="Straight Connector 1">
            <a:extLst>
              <a:ext uri="{FF2B5EF4-FFF2-40B4-BE49-F238E27FC236}">
                <a16:creationId xmlns:a16="http://schemas.microsoft.com/office/drawing/2014/main" id="{A9D8D97A-20B7-A582-2ED7-C126C4DB7EA9}"/>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3" name="Google Shape;1787;p24">
            <a:extLst>
              <a:ext uri="{FF2B5EF4-FFF2-40B4-BE49-F238E27FC236}">
                <a16:creationId xmlns:a16="http://schemas.microsoft.com/office/drawing/2014/main" id="{D23B91A7-A715-1A92-7305-2261BA92B3C5}"/>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Academic </a:t>
            </a:r>
            <a:r>
              <a:rPr lang="en-GB" sz="2200" b="1" noProof="0" dirty="0" err="1">
                <a:solidFill>
                  <a:schemeClr val="bg1"/>
                </a:solidFill>
                <a:highlight>
                  <a:srgbClr val="0E6E61"/>
                </a:highlight>
                <a:latin typeface="Calibri" panose="020F0502020204030204" pitchFamily="34" charset="0"/>
                <a:cs typeface="Calibri" panose="020F0502020204030204" pitchFamily="34" charset="0"/>
              </a:rPr>
              <a:t>Program_List</a:t>
            </a:r>
            <a:r>
              <a:rPr lang="en-GB" sz="2200" b="1" noProof="0" dirty="0">
                <a:solidFill>
                  <a:schemeClr val="bg1"/>
                </a:solidFill>
                <a:highlight>
                  <a:srgbClr val="0E6E61"/>
                </a:highlight>
                <a:latin typeface="Calibri" panose="020F0502020204030204" pitchFamily="34" charset="0"/>
                <a:cs typeface="Calibri" panose="020F0502020204030204" pitchFamily="34" charset="0"/>
              </a:rPr>
              <a:t> of Competencies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6" name="Google Shape;1754;p7">
            <a:extLst>
              <a:ext uri="{FF2B5EF4-FFF2-40B4-BE49-F238E27FC236}">
                <a16:creationId xmlns:a16="http://schemas.microsoft.com/office/drawing/2014/main" id="{C1A3E1D9-8749-34B5-BAB7-A6D683943C97}"/>
              </a:ext>
            </a:extLst>
          </p:cNvPr>
          <p:cNvGrpSpPr/>
          <p:nvPr/>
        </p:nvGrpSpPr>
        <p:grpSpPr>
          <a:xfrm>
            <a:off x="1036142" y="4382"/>
            <a:ext cx="6802647" cy="1670099"/>
            <a:chOff x="1677200" y="-397660"/>
            <a:chExt cx="7459575" cy="1831381"/>
          </a:xfrm>
        </p:grpSpPr>
        <p:sp>
          <p:nvSpPr>
            <p:cNvPr id="7" name="Google Shape;1755;p7">
              <a:extLst>
                <a:ext uri="{FF2B5EF4-FFF2-40B4-BE49-F238E27FC236}">
                  <a16:creationId xmlns:a16="http://schemas.microsoft.com/office/drawing/2014/main" id="{C9571893-DBE3-A204-548C-09AE4787E8A8}"/>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8" name="Google Shape;1756;p7">
              <a:extLst>
                <a:ext uri="{FF2B5EF4-FFF2-40B4-BE49-F238E27FC236}">
                  <a16:creationId xmlns:a16="http://schemas.microsoft.com/office/drawing/2014/main" id="{1A1C28A0-D34E-CC0F-A47B-620CC8041314}"/>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9" name="Google Shape;1757;p7">
            <a:extLst>
              <a:ext uri="{FF2B5EF4-FFF2-40B4-BE49-F238E27FC236}">
                <a16:creationId xmlns:a16="http://schemas.microsoft.com/office/drawing/2014/main" id="{8AE0E533-CC7A-2DDD-29E7-B0ACE80C3DC7}"/>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0" name="Google Shape;1758;p7">
            <a:extLst>
              <a:ext uri="{FF2B5EF4-FFF2-40B4-BE49-F238E27FC236}">
                <a16:creationId xmlns:a16="http://schemas.microsoft.com/office/drawing/2014/main" id="{E52B23AC-46B1-8D48-A27F-7863802D98B1}"/>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12" name="Straight Connector 11">
            <a:extLst>
              <a:ext uri="{FF2B5EF4-FFF2-40B4-BE49-F238E27FC236}">
                <a16:creationId xmlns:a16="http://schemas.microsoft.com/office/drawing/2014/main" id="{2F630731-F1E8-C4FF-36FC-A3C6E887A8D6}"/>
              </a:ext>
            </a:extLst>
          </p:cNvPr>
          <p:cNvCxnSpPr>
            <a:cxnSpLocks/>
          </p:cNvCxnSpPr>
          <p:nvPr/>
        </p:nvCxnSpPr>
        <p:spPr>
          <a:xfrm>
            <a:off x="2302189" y="2044393"/>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652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5" name="Google Shape;1875;p31"/>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pic>
        <p:nvPicPr>
          <p:cNvPr id="1878" name="Google Shape;1878;p31"/>
          <p:cNvPicPr preferRelativeResize="0"/>
          <p:nvPr/>
        </p:nvPicPr>
        <p:blipFill rotWithShape="1">
          <a:blip r:embed="rId3">
            <a:alphaModFix/>
          </a:blip>
          <a:srcRect/>
          <a:stretch/>
        </p:blipFill>
        <p:spPr>
          <a:xfrm>
            <a:off x="2626997" y="7357027"/>
            <a:ext cx="2521580" cy="2617131"/>
          </a:xfrm>
          <a:prstGeom prst="rect">
            <a:avLst/>
          </a:prstGeom>
          <a:noFill/>
          <a:ln>
            <a:noFill/>
          </a:ln>
        </p:spPr>
      </p:pic>
      <p:grpSp>
        <p:nvGrpSpPr>
          <p:cNvPr id="2" name="Google Shape;1754;p7">
            <a:extLst>
              <a:ext uri="{FF2B5EF4-FFF2-40B4-BE49-F238E27FC236}">
                <a16:creationId xmlns:a16="http://schemas.microsoft.com/office/drawing/2014/main" id="{B3BB5FA9-2699-D777-3924-1CB68F04304C}"/>
              </a:ext>
            </a:extLst>
          </p:cNvPr>
          <p:cNvGrpSpPr/>
          <p:nvPr/>
        </p:nvGrpSpPr>
        <p:grpSpPr>
          <a:xfrm>
            <a:off x="1036142" y="4382"/>
            <a:ext cx="6802647" cy="1670099"/>
            <a:chOff x="1677200" y="-397660"/>
            <a:chExt cx="7459575" cy="1831381"/>
          </a:xfrm>
        </p:grpSpPr>
        <p:sp>
          <p:nvSpPr>
            <p:cNvPr id="3" name="Google Shape;1755;p7">
              <a:extLst>
                <a:ext uri="{FF2B5EF4-FFF2-40B4-BE49-F238E27FC236}">
                  <a16:creationId xmlns:a16="http://schemas.microsoft.com/office/drawing/2014/main" id="{88C57C14-A9A3-5935-DBFE-E93EF1B77172}"/>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 name="Google Shape;1756;p7">
              <a:extLst>
                <a:ext uri="{FF2B5EF4-FFF2-40B4-BE49-F238E27FC236}">
                  <a16:creationId xmlns:a16="http://schemas.microsoft.com/office/drawing/2014/main" id="{BF0BE008-9C99-B6F3-815E-6DE60D2B10A0}"/>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5" name="Google Shape;1757;p7">
            <a:extLst>
              <a:ext uri="{FF2B5EF4-FFF2-40B4-BE49-F238E27FC236}">
                <a16:creationId xmlns:a16="http://schemas.microsoft.com/office/drawing/2014/main" id="{DF56546E-0E09-AB31-5551-0BC51567D0DF}"/>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6" name="Google Shape;1758;p7">
            <a:extLst>
              <a:ext uri="{FF2B5EF4-FFF2-40B4-BE49-F238E27FC236}">
                <a16:creationId xmlns:a16="http://schemas.microsoft.com/office/drawing/2014/main" id="{1B2F4B7D-E6DD-3CB1-AA65-59EA2A2F4712}"/>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7" name="Straight Connector 6">
            <a:extLst>
              <a:ext uri="{FF2B5EF4-FFF2-40B4-BE49-F238E27FC236}">
                <a16:creationId xmlns:a16="http://schemas.microsoft.com/office/drawing/2014/main" id="{FC122EDE-7E02-0979-F01B-23ED4F5CFB54}"/>
              </a:ext>
            </a:extLst>
          </p:cNvPr>
          <p:cNvCxnSpPr>
            <a:cxnSpLocks/>
          </p:cNvCxnSpPr>
          <p:nvPr/>
        </p:nvCxnSpPr>
        <p:spPr>
          <a:xfrm>
            <a:off x="2302189" y="2044393"/>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8" name="Google Shape;1787;p24">
            <a:extLst>
              <a:ext uri="{FF2B5EF4-FFF2-40B4-BE49-F238E27FC236}">
                <a16:creationId xmlns:a16="http://schemas.microsoft.com/office/drawing/2014/main" id="{0A2B4DA5-29D9-6A3A-DE4F-2DACD27263D5}"/>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Academic </a:t>
            </a:r>
            <a:r>
              <a:rPr lang="en-GB" sz="2200" b="1" noProof="0" dirty="0" err="1">
                <a:solidFill>
                  <a:schemeClr val="bg1"/>
                </a:solidFill>
                <a:highlight>
                  <a:srgbClr val="0E6E61"/>
                </a:highlight>
                <a:latin typeface="Calibri" panose="020F0502020204030204" pitchFamily="34" charset="0"/>
                <a:cs typeface="Calibri" panose="020F0502020204030204" pitchFamily="34" charset="0"/>
              </a:rPr>
              <a:t>Program_List</a:t>
            </a:r>
            <a:r>
              <a:rPr lang="en-GB" sz="2200" b="1" noProof="0" dirty="0">
                <a:solidFill>
                  <a:schemeClr val="bg1"/>
                </a:solidFill>
                <a:highlight>
                  <a:srgbClr val="0E6E61"/>
                </a:highlight>
                <a:latin typeface="Calibri" panose="020F0502020204030204" pitchFamily="34" charset="0"/>
                <a:cs typeface="Calibri" panose="020F0502020204030204" pitchFamily="34" charset="0"/>
              </a:rPr>
              <a:t> of Competencies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9" name="Google Shape;1868;p30">
            <a:extLst>
              <a:ext uri="{FF2B5EF4-FFF2-40B4-BE49-F238E27FC236}">
                <a16:creationId xmlns:a16="http://schemas.microsoft.com/office/drawing/2014/main" id="{2D397F46-7049-3E36-3428-E2FCB440A8FD}"/>
              </a:ext>
            </a:extLst>
          </p:cNvPr>
          <p:cNvSpPr txBox="1"/>
          <p:nvPr/>
        </p:nvSpPr>
        <p:spPr>
          <a:xfrm>
            <a:off x="1036142" y="2668969"/>
            <a:ext cx="6122503" cy="8719046"/>
          </a:xfrm>
          <a:prstGeom prst="rect">
            <a:avLst/>
          </a:prstGeom>
          <a:noFill/>
          <a:ln>
            <a:noFill/>
          </a:ln>
        </p:spPr>
        <p:txBody>
          <a:bodyPr spcFirstLastPara="1" wrap="square" lIns="91425" tIns="45700" rIns="91425" bIns="45700" anchor="t" anchorCtr="0">
            <a:noAutofit/>
          </a:bodyPr>
          <a:lstStyle/>
          <a:p>
            <a:pPr marL="490538" lvl="0" indent="-477838" algn="just">
              <a:lnSpc>
                <a:spcPts val="1280"/>
              </a:lnSpc>
              <a:buClr>
                <a:srgbClr val="1A3966"/>
              </a:buClr>
              <a:buSzPts val="1100"/>
            </a:pPr>
            <a:r>
              <a:rPr lang="en-GB" b="1" noProof="0" dirty="0">
                <a:solidFill>
                  <a:srgbClr val="8E9ED8"/>
                </a:solidFill>
                <a:latin typeface="Calibri" panose="020F0502020204030204" pitchFamily="34" charset="0"/>
                <a:ea typeface="Calibri"/>
                <a:cs typeface="Calibri" panose="020F0502020204030204" pitchFamily="34" charset="0"/>
                <a:sym typeface="Calibri"/>
              </a:rPr>
              <a:t>C09</a:t>
            </a: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1" noProof="0" dirty="0">
                <a:solidFill>
                  <a:srgbClr val="0E6E61"/>
                </a:solidFill>
                <a:latin typeface="Calibri" panose="020F0502020204030204" pitchFamily="34" charset="0"/>
                <a:ea typeface="Calibri"/>
                <a:cs typeface="Calibri" panose="020F0502020204030204" pitchFamily="34" charset="0"/>
                <a:sym typeface="Calibri"/>
              </a:rPr>
              <a:t>SUSTAINABLE STRATEGIES AND STRATEGIC PLANNING</a:t>
            </a:r>
          </a:p>
          <a:p>
            <a:pPr marL="490538" lvl="0" indent="-477838" algn="just">
              <a:lnSpc>
                <a:spcPts val="1280"/>
              </a:lnSpc>
              <a:buClr>
                <a:srgbClr val="1A3966"/>
              </a:buClr>
              <a:buSzPts val="1100"/>
            </a:pPr>
            <a:r>
              <a:rPr lang="en-GB" sz="1150" b="1"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noProof="0" dirty="0">
                <a:solidFill>
                  <a:srgbClr val="1A3966"/>
                </a:solidFill>
                <a:latin typeface="Calibri" panose="020F0502020204030204" pitchFamily="34" charset="0"/>
                <a:ea typeface="Calibri"/>
                <a:cs typeface="Calibri" panose="020F0502020204030204" pitchFamily="34" charset="0"/>
                <a:sym typeface="Calibri"/>
              </a:rPr>
              <a:t>Ability to apply strategic foresight and scenario planning by analysing long-term sustainability trends, anticipating risks, and integrating adaptive strategies into engineering projects, taking into account geopolitical and economic influences that shape sustainability policies, resource availability, and global market dynamics.</a:t>
            </a:r>
            <a:endParaRPr lang="en-GB" sz="1150" noProof="0" dirty="0">
              <a:latin typeface="Calibri" panose="020F0502020204030204" pitchFamily="34" charset="0"/>
              <a:cs typeface="Calibri" panose="020F0502020204030204" pitchFamily="34" charset="0"/>
            </a:endParaRPr>
          </a:p>
          <a:p>
            <a:pPr marL="490538" marR="0" lvl="0" indent="-477838" algn="just" rtl="0">
              <a:lnSpc>
                <a:spcPts val="1280"/>
              </a:lnSpc>
              <a:spcBef>
                <a:spcPts val="0"/>
              </a:spcBef>
              <a:spcAft>
                <a:spcPts val="0"/>
              </a:spcAft>
              <a:buClr>
                <a:srgbClr val="1A3966"/>
              </a:buClr>
              <a:buSzPts val="1100"/>
              <a:buFont typeface="Arial"/>
              <a:buNone/>
            </a:pPr>
            <a:r>
              <a:rPr lang="en-GB" sz="900" noProof="0" dirty="0">
                <a:solidFill>
                  <a:srgbClr val="0E6E61"/>
                </a:solidFill>
                <a:latin typeface="Calibri" panose="020F0502020204030204" pitchFamily="34" charset="0"/>
                <a:cs typeface="Calibri" panose="020F0502020204030204" pitchFamily="34" charset="0"/>
              </a:rPr>
              <a:t>……………………………………………………………………………………………………………………….……………………………………………….……..……………………</a:t>
            </a:r>
          </a:p>
          <a:p>
            <a:pPr marL="490538" marR="0" lvl="0" indent="-477838" algn="just" rtl="0">
              <a:lnSpc>
                <a:spcPts val="1280"/>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C10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INTERCONNECTED ENVIRONMENT, SOCIETY AND ECONOMY</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90538" marR="0" lvl="0" indent="-477838"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Ability to apply systems thinking to sustainability engineering by recognizing and addressing the interconnections between environmental, social, and economic factors, while designing solutions that remain within planetary boundaries and take into account the finite availability of resources.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90538" marR="0" lvl="0" indent="-477838" algn="just" rtl="0">
              <a:lnSpc>
                <a:spcPts val="1280"/>
              </a:lnSpc>
              <a:spcBef>
                <a:spcPts val="0"/>
              </a:spcBef>
              <a:spcAft>
                <a:spcPts val="0"/>
              </a:spcAft>
              <a:buClr>
                <a:srgbClr val="1A3966"/>
              </a:buClr>
              <a:buSzPts val="1100"/>
              <a:buFont typeface="Arial"/>
              <a:buNone/>
            </a:pPr>
            <a:r>
              <a:rPr lang="en-GB" sz="900" noProof="0" dirty="0">
                <a:solidFill>
                  <a:srgbClr val="0E6E61"/>
                </a:solidFill>
                <a:latin typeface="Calibri" panose="020F0502020204030204" pitchFamily="34" charset="0"/>
                <a:cs typeface="Calibri" panose="020F0502020204030204" pitchFamily="34" charset="0"/>
              </a:rPr>
              <a:t>……………………………………………………………………………………………………………………….……………………………………………….……..……………………</a:t>
            </a:r>
          </a:p>
          <a:p>
            <a:pPr marL="490538" marR="0" lvl="0" indent="-477838" algn="just" rtl="0">
              <a:lnSpc>
                <a:spcPts val="1280"/>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C11</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ETHICAL AND SOCIAL RESPONSIBILITY</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90538" marR="0" lvl="0" indent="-477838" algn="just" rtl="0">
              <a:lnSpc>
                <a:spcPts val="1280"/>
              </a:lnSpc>
              <a:spcBef>
                <a:spcPts val="0"/>
              </a:spcBef>
              <a:spcAft>
                <a:spcPts val="0"/>
              </a:spcAft>
              <a:buClr>
                <a:srgbClr val="1A3966"/>
              </a:buClr>
              <a:buSzPts val="1100"/>
              <a:buFont typeface="Arial"/>
              <a:buNone/>
            </a:pPr>
            <a:r>
              <a:rPr lang="en-GB" sz="1150" b="1"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integrate ethical and social responsibility into sustainability decisions, considering environmental justice, corporate responsibility, and social equity.</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90538" marR="0" lvl="0" indent="-477838" algn="just" rtl="0">
              <a:lnSpc>
                <a:spcPts val="1280"/>
              </a:lnSpc>
              <a:spcBef>
                <a:spcPts val="0"/>
              </a:spcBef>
              <a:spcAft>
                <a:spcPts val="0"/>
              </a:spcAft>
              <a:buClr>
                <a:srgbClr val="1A3966"/>
              </a:buClr>
              <a:buSzPts val="1100"/>
              <a:buFont typeface="Arial"/>
              <a:buNone/>
            </a:pPr>
            <a:r>
              <a:rPr lang="en-GB" sz="900" noProof="0" dirty="0">
                <a:solidFill>
                  <a:srgbClr val="0E6E61"/>
                </a:solidFill>
                <a:latin typeface="Calibri" panose="020F0502020204030204" pitchFamily="34" charset="0"/>
                <a:cs typeface="Calibri" panose="020F0502020204030204" pitchFamily="34" charset="0"/>
              </a:rPr>
              <a:t>……………………………………………………………………………………………………………………….……………………………………………….……..……………………</a:t>
            </a:r>
          </a:p>
          <a:p>
            <a:pPr marL="490538" marR="0" lvl="0" indent="-477838" algn="just" rtl="0">
              <a:lnSpc>
                <a:spcPts val="1280"/>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C12</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CULTURAL AND MULTIDISCIPLINARY PERSPECTIVES</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90538" marR="0" lvl="0" indent="-477838" algn="just" rtl="0">
              <a:lnSpc>
                <a:spcPts val="1280"/>
              </a:lnSpc>
              <a:spcBef>
                <a:spcPts val="0"/>
              </a:spcBef>
              <a:spcAft>
                <a:spcPts val="0"/>
              </a:spcAft>
              <a:buClr>
                <a:srgbClr val="1A3966"/>
              </a:buClr>
              <a:buSzPts val="1100"/>
              <a:buFont typeface="Arial"/>
              <a:buNone/>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incorporate cultural and multidisciplinary perspectives into sustainability by integrating diverse viewpoints, including indigenous knowledge, to create globally relevant solutions.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6" name="Google Shape;1856;p29"/>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655" y="6127166"/>
            <a:ext cx="4652264" cy="4212222"/>
          </a:xfrm>
          <a:prstGeom prst="rect">
            <a:avLst/>
          </a:prstGeom>
        </p:spPr>
      </p:pic>
      <p:sp>
        <p:nvSpPr>
          <p:cNvPr id="6" name="Google Shape;1757;p7">
            <a:extLst>
              <a:ext uri="{FF2B5EF4-FFF2-40B4-BE49-F238E27FC236}">
                <a16:creationId xmlns:a16="http://schemas.microsoft.com/office/drawing/2014/main" id="{F325CFCE-5B44-227F-40E1-5C916A2E5245}"/>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8" name="Straight Connector 7">
            <a:extLst>
              <a:ext uri="{FF2B5EF4-FFF2-40B4-BE49-F238E27FC236}">
                <a16:creationId xmlns:a16="http://schemas.microsoft.com/office/drawing/2014/main" id="{11DC5A7A-6024-7C3F-0A39-FBB354EBE3B8}"/>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1787;p24">
            <a:extLst>
              <a:ext uri="{FF2B5EF4-FFF2-40B4-BE49-F238E27FC236}">
                <a16:creationId xmlns:a16="http://schemas.microsoft.com/office/drawing/2014/main" id="{DCEF0B9D-908F-585A-081C-54F29EF0504D}"/>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Resources and Teaching Methodologies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0" name="Rectángulo 4">
            <a:extLst>
              <a:ext uri="{FF2B5EF4-FFF2-40B4-BE49-F238E27FC236}">
                <a16:creationId xmlns:a16="http://schemas.microsoft.com/office/drawing/2014/main" id="{B03CCD7B-E8A4-016D-6536-340D255E4B4D}"/>
              </a:ext>
            </a:extLst>
          </p:cNvPr>
          <p:cNvSpPr/>
          <p:nvPr/>
        </p:nvSpPr>
        <p:spPr>
          <a:xfrm>
            <a:off x="1039314" y="2524743"/>
            <a:ext cx="5430759" cy="1820819"/>
          </a:xfrm>
          <a:prstGeom prst="rect">
            <a:avLst/>
          </a:prstGeom>
        </p:spPr>
        <p:txBody>
          <a:bodyPr wrap="square">
            <a:spAutoFit/>
          </a:bodyPr>
          <a:lstStyle/>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Facilitating learning is the ultimate goal of any educational methodology. Edgar Dale's learning pyramid shows which activities enable people to learn more and better. </a:t>
            </a:r>
          </a:p>
          <a:p>
            <a:pPr marL="12700" lvl="0">
              <a:lnSpc>
                <a:spcPts val="1720"/>
              </a:lnSpc>
              <a:buClr>
                <a:srgbClr val="1A3966"/>
              </a:buClr>
              <a:buSzPts val="1100"/>
            </a:pPr>
            <a:endParaRPr lang="en-GB" sz="1600" b="1" noProof="0" dirty="0">
              <a:solidFill>
                <a:srgbClr val="1A3966"/>
              </a:solidFill>
              <a:latin typeface="Calibri"/>
              <a:ea typeface="Calibri"/>
              <a:cs typeface="Calibri"/>
              <a:sym typeface="Calibri"/>
            </a:endParaRPr>
          </a:p>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This diagram shows that greater student participation translates into higher levels of learning.</a:t>
            </a:r>
          </a:p>
          <a:p>
            <a:pPr marL="12700" lvl="0">
              <a:lnSpc>
                <a:spcPts val="1720"/>
              </a:lnSpc>
              <a:buClr>
                <a:srgbClr val="1A3966"/>
              </a:buClr>
              <a:buSzPts val="1100"/>
            </a:pPr>
            <a:endParaRPr lang="en-GB" sz="1600" b="1" noProof="0" dirty="0">
              <a:solidFill>
                <a:srgbClr val="1A3966"/>
              </a:solidFill>
              <a:latin typeface="Calibri"/>
              <a:ea typeface="Calibri"/>
              <a:cs typeface="Calibri"/>
              <a:sym typeface="Calibri"/>
            </a:endParaRPr>
          </a:p>
          <a:p>
            <a:pPr marL="12700" lvl="0">
              <a:lnSpc>
                <a:spcPts val="1720"/>
              </a:lnSpc>
              <a:buClr>
                <a:srgbClr val="1A3966"/>
              </a:buClr>
              <a:buSzPts val="1100"/>
            </a:pPr>
            <a:endParaRPr lang="en-GB" sz="1150" noProof="0" dirty="0">
              <a:solidFill>
                <a:srgbClr val="1A3966"/>
              </a:solidFill>
              <a:latin typeface="Calibri"/>
              <a:ea typeface="Calibri"/>
              <a:cs typeface="Calibri"/>
              <a:sym typeface="Calibri"/>
            </a:endParaRPr>
          </a:p>
        </p:txBody>
      </p:sp>
      <p:sp>
        <p:nvSpPr>
          <p:cNvPr id="11" name="Google Shape;1807;p25">
            <a:extLst>
              <a:ext uri="{FF2B5EF4-FFF2-40B4-BE49-F238E27FC236}">
                <a16:creationId xmlns:a16="http://schemas.microsoft.com/office/drawing/2014/main" id="{5E59AC83-BE6D-FC28-91DA-A274281CE152}"/>
              </a:ext>
            </a:extLst>
          </p:cNvPr>
          <p:cNvSpPr txBox="1"/>
          <p:nvPr/>
        </p:nvSpPr>
        <p:spPr>
          <a:xfrm>
            <a:off x="1020902" y="4345563"/>
            <a:ext cx="6246152" cy="1079999"/>
          </a:xfrm>
          <a:prstGeom prst="rect">
            <a:avLst/>
          </a:prstGeom>
          <a:noFill/>
          <a:ln>
            <a:noFill/>
          </a:ln>
        </p:spPr>
        <p:txBody>
          <a:bodyPr spcFirstLastPara="1" wrap="square" lIns="91425" tIns="45700" rIns="91425" bIns="45700" numCol="2"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Innovative educational methodologies address students' concerns to facilitate their access to their own world and capture their attention, allowing them to develop the skills they need. When we talk about innovative or active educational methodologies, we refer to proposals or activities implemented with the goal of dynamic teaching, seeking a more participatory learning process that places the student at the centre of the system. The implementation of new educational methodologies is being adopted worldwide, promoting better academic outcomes for students.</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16" name="Google Shape;1754;p7">
            <a:extLst>
              <a:ext uri="{FF2B5EF4-FFF2-40B4-BE49-F238E27FC236}">
                <a16:creationId xmlns:a16="http://schemas.microsoft.com/office/drawing/2014/main" id="{27B309D1-C9EE-9D6A-6DD6-BDEA40D7C652}"/>
              </a:ext>
            </a:extLst>
          </p:cNvPr>
          <p:cNvGrpSpPr/>
          <p:nvPr/>
        </p:nvGrpSpPr>
        <p:grpSpPr>
          <a:xfrm>
            <a:off x="1036142" y="4382"/>
            <a:ext cx="6802647" cy="1670099"/>
            <a:chOff x="1677200" y="-397660"/>
            <a:chExt cx="7459575" cy="1831381"/>
          </a:xfrm>
        </p:grpSpPr>
        <p:sp>
          <p:nvSpPr>
            <p:cNvPr id="17" name="Google Shape;1755;p7">
              <a:extLst>
                <a:ext uri="{FF2B5EF4-FFF2-40B4-BE49-F238E27FC236}">
                  <a16:creationId xmlns:a16="http://schemas.microsoft.com/office/drawing/2014/main" id="{118070E0-4445-5794-98EA-53D55081B547}"/>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8" name="Google Shape;1756;p7">
              <a:extLst>
                <a:ext uri="{FF2B5EF4-FFF2-40B4-BE49-F238E27FC236}">
                  <a16:creationId xmlns:a16="http://schemas.microsoft.com/office/drawing/2014/main" id="{83B1EB3B-81B5-82F7-D5C3-3823273F48FA}"/>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9" name="Google Shape;1757;p7">
            <a:extLst>
              <a:ext uri="{FF2B5EF4-FFF2-40B4-BE49-F238E27FC236}">
                <a16:creationId xmlns:a16="http://schemas.microsoft.com/office/drawing/2014/main" id="{A6687EF4-6786-8924-E121-1099C12C8BFD}"/>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0" name="Google Shape;1758;p7">
            <a:extLst>
              <a:ext uri="{FF2B5EF4-FFF2-40B4-BE49-F238E27FC236}">
                <a16:creationId xmlns:a16="http://schemas.microsoft.com/office/drawing/2014/main" id="{30CF8846-F53D-5F91-904F-AF82D935ED29}"/>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21" name="Straight Connector 20">
            <a:extLst>
              <a:ext uri="{FF2B5EF4-FFF2-40B4-BE49-F238E27FC236}">
                <a16:creationId xmlns:a16="http://schemas.microsoft.com/office/drawing/2014/main" id="{85A88351-4CC6-EE17-1BF6-71B5405D12D5}"/>
              </a:ext>
            </a:extLst>
          </p:cNvPr>
          <p:cNvCxnSpPr>
            <a:cxnSpLocks/>
          </p:cNvCxnSpPr>
          <p:nvPr/>
        </p:nvCxnSpPr>
        <p:spPr>
          <a:xfrm>
            <a:off x="2302189" y="2044393"/>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6" name="Google Shape;1856;p29"/>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029" y="6742937"/>
            <a:ext cx="3514656" cy="3514656"/>
          </a:xfrm>
          <a:prstGeom prst="rect">
            <a:avLst/>
          </a:prstGeom>
        </p:spPr>
      </p:pic>
      <p:sp>
        <p:nvSpPr>
          <p:cNvPr id="10" name="Rectángulo 4">
            <a:extLst>
              <a:ext uri="{FF2B5EF4-FFF2-40B4-BE49-F238E27FC236}">
                <a16:creationId xmlns:a16="http://schemas.microsoft.com/office/drawing/2014/main" id="{0C65B78B-2B1C-01A2-987B-2F313E449681}"/>
              </a:ext>
            </a:extLst>
          </p:cNvPr>
          <p:cNvSpPr/>
          <p:nvPr/>
        </p:nvSpPr>
        <p:spPr>
          <a:xfrm>
            <a:off x="1039314" y="2524743"/>
            <a:ext cx="5333777" cy="1820819"/>
          </a:xfrm>
          <a:prstGeom prst="rect">
            <a:avLst/>
          </a:prstGeom>
        </p:spPr>
        <p:txBody>
          <a:bodyPr wrap="square">
            <a:spAutoFit/>
          </a:bodyPr>
          <a:lstStyle/>
          <a:p>
            <a:pPr marL="12700" lvl="0">
              <a:lnSpc>
                <a:spcPts val="1720"/>
              </a:lnSpc>
              <a:buClr>
                <a:srgbClr val="1A3966"/>
              </a:buClr>
              <a:buSzPts val="1100"/>
            </a:pPr>
            <a:r>
              <a:rPr lang="en-GB" sz="2000" b="1" noProof="0" dirty="0">
                <a:solidFill>
                  <a:srgbClr val="1A3966"/>
                </a:solidFill>
                <a:latin typeface="Calibri"/>
                <a:ea typeface="Calibri"/>
                <a:cs typeface="Calibri"/>
                <a:sym typeface="Calibri"/>
              </a:rPr>
              <a:t>Sustainability begins in the classroom.</a:t>
            </a:r>
          </a:p>
          <a:p>
            <a:pPr marL="12700" lvl="0">
              <a:lnSpc>
                <a:spcPts val="1720"/>
              </a:lnSpc>
              <a:buClr>
                <a:srgbClr val="1A3966"/>
              </a:buClr>
              <a:buSzPts val="1100"/>
            </a:pPr>
            <a:endParaRPr lang="en-GB" sz="1600" b="1" noProof="0" dirty="0">
              <a:solidFill>
                <a:srgbClr val="1A3966"/>
              </a:solidFill>
              <a:latin typeface="Calibri"/>
              <a:ea typeface="Calibri"/>
              <a:cs typeface="Calibri"/>
              <a:sym typeface="Calibri"/>
            </a:endParaRPr>
          </a:p>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Learning to think and act sustainably in engineering depends not only on the content but also on how it is taught. Active methodologies transform students into committed problem solvers, ready to face real-world challenges with responsibility and vision.</a:t>
            </a:r>
          </a:p>
          <a:p>
            <a:pPr marL="12700" lvl="0">
              <a:lnSpc>
                <a:spcPts val="1720"/>
              </a:lnSpc>
              <a:buClr>
                <a:srgbClr val="1A3966"/>
              </a:buClr>
              <a:buSzPts val="1100"/>
            </a:pPr>
            <a:endParaRPr lang="en-GB" sz="1150" noProof="0" dirty="0">
              <a:solidFill>
                <a:srgbClr val="1A3966"/>
              </a:solidFill>
              <a:latin typeface="Calibri"/>
              <a:ea typeface="Calibri"/>
              <a:cs typeface="Calibri"/>
              <a:sym typeface="Calibri"/>
            </a:endParaRPr>
          </a:p>
        </p:txBody>
      </p:sp>
      <p:cxnSp>
        <p:nvCxnSpPr>
          <p:cNvPr id="11" name="Straight Connector 10">
            <a:extLst>
              <a:ext uri="{FF2B5EF4-FFF2-40B4-BE49-F238E27FC236}">
                <a16:creationId xmlns:a16="http://schemas.microsoft.com/office/drawing/2014/main" id="{6992B3C4-752D-7E99-BDB6-6FAC94D8975F}"/>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3" name="Google Shape;1807;p25">
            <a:extLst>
              <a:ext uri="{FF2B5EF4-FFF2-40B4-BE49-F238E27FC236}">
                <a16:creationId xmlns:a16="http://schemas.microsoft.com/office/drawing/2014/main" id="{B82A1575-EC4B-2A07-ADC1-ACC3899A86F7}"/>
              </a:ext>
            </a:extLst>
          </p:cNvPr>
          <p:cNvSpPr txBox="1"/>
          <p:nvPr/>
        </p:nvSpPr>
        <p:spPr>
          <a:xfrm>
            <a:off x="1020902" y="4345563"/>
            <a:ext cx="6246152" cy="1079999"/>
          </a:xfrm>
          <a:prstGeom prst="rect">
            <a:avLst/>
          </a:prstGeom>
          <a:noFill/>
          <a:ln>
            <a:noFill/>
          </a:ln>
        </p:spPr>
        <p:txBody>
          <a:bodyPr spcFirstLastPara="1" wrap="square" lIns="91425" tIns="45700" rIns="91425" bIns="45700" numCol="2"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Fostering a sustainable mindset in the field of engineering requires more than just the transmission of technical knowledge; it requires a transformative pedagogical approach that places the student at the centre of the learning process, appealing to their commitment, critical thinking, and ability to act ethically and responsibly. Therefore, the course has been designed from a methodological perspective aligned with the principles of meaningful learning, structured around twelve core competencies that address different dimensions of sustainability: energy, environmental, urban, ethical, social, economic, and cultural. This structure is organized into four modules, each focused on three competencies, with activities divided into three progressive levels of complexity (basic, advanced, and integrative), in line with Bloom's taxonomy as revised by Anderson and Krathwohl, which guides cognitive development from remembering and understanding to applying, analysing, evaluating, and creating.</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22" name="Google Shape;1754;p7">
            <a:extLst>
              <a:ext uri="{FF2B5EF4-FFF2-40B4-BE49-F238E27FC236}">
                <a16:creationId xmlns:a16="http://schemas.microsoft.com/office/drawing/2014/main" id="{B48E9E4F-A9B2-A433-129C-B0031AE4A6CD}"/>
              </a:ext>
            </a:extLst>
          </p:cNvPr>
          <p:cNvGrpSpPr/>
          <p:nvPr/>
        </p:nvGrpSpPr>
        <p:grpSpPr>
          <a:xfrm>
            <a:off x="1036142" y="4382"/>
            <a:ext cx="6802647" cy="1670099"/>
            <a:chOff x="1677200" y="-397660"/>
            <a:chExt cx="7459575" cy="1831381"/>
          </a:xfrm>
        </p:grpSpPr>
        <p:sp>
          <p:nvSpPr>
            <p:cNvPr id="23" name="Google Shape;1755;p7">
              <a:extLst>
                <a:ext uri="{FF2B5EF4-FFF2-40B4-BE49-F238E27FC236}">
                  <a16:creationId xmlns:a16="http://schemas.microsoft.com/office/drawing/2014/main" id="{32CCA9B1-FACD-CCC3-9BA6-D709B5FB6BC9}"/>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4" name="Google Shape;1756;p7">
              <a:extLst>
                <a:ext uri="{FF2B5EF4-FFF2-40B4-BE49-F238E27FC236}">
                  <a16:creationId xmlns:a16="http://schemas.microsoft.com/office/drawing/2014/main" id="{DFBE2AC9-96C3-9FDD-3A4A-CC3633601FBD}"/>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25" name="Google Shape;1757;p7">
            <a:extLst>
              <a:ext uri="{FF2B5EF4-FFF2-40B4-BE49-F238E27FC236}">
                <a16:creationId xmlns:a16="http://schemas.microsoft.com/office/drawing/2014/main" id="{2857760A-89C1-0A03-B8FF-B880C784D782}"/>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6" name="Google Shape;1758;p7">
            <a:extLst>
              <a:ext uri="{FF2B5EF4-FFF2-40B4-BE49-F238E27FC236}">
                <a16:creationId xmlns:a16="http://schemas.microsoft.com/office/drawing/2014/main" id="{A8F6FAF5-19D6-0272-42F9-990C95D31C7B}"/>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27" name="Straight Connector 26">
            <a:extLst>
              <a:ext uri="{FF2B5EF4-FFF2-40B4-BE49-F238E27FC236}">
                <a16:creationId xmlns:a16="http://schemas.microsoft.com/office/drawing/2014/main" id="{0F8EDAC1-FCAE-C0DB-4DE3-BAE006E14595}"/>
              </a:ext>
            </a:extLst>
          </p:cNvPr>
          <p:cNvCxnSpPr>
            <a:cxnSpLocks/>
          </p:cNvCxnSpPr>
          <p:nvPr/>
        </p:nvCxnSpPr>
        <p:spPr>
          <a:xfrm>
            <a:off x="2302189" y="2044393"/>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34" name="Google Shape;1787;p24">
            <a:extLst>
              <a:ext uri="{FF2B5EF4-FFF2-40B4-BE49-F238E27FC236}">
                <a16:creationId xmlns:a16="http://schemas.microsoft.com/office/drawing/2014/main" id="{C1ADEC7A-9C0A-62EC-1367-E265CE0EA579}"/>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Resources and Teaching Methodologies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11772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6" name="Google Shape;1856;p29"/>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pic>
        <p:nvPicPr>
          <p:cNvPr id="5" name="Imagen 4"/>
          <p:cNvPicPr>
            <a:picLocks noChangeAspect="1"/>
          </p:cNvPicPr>
          <p:nvPr/>
        </p:nvPicPr>
        <p:blipFill>
          <a:blip r:embed="rId3"/>
          <a:stretch>
            <a:fillRect/>
          </a:stretch>
        </p:blipFill>
        <p:spPr>
          <a:xfrm>
            <a:off x="2237654" y="5613085"/>
            <a:ext cx="4584122" cy="3669475"/>
          </a:xfrm>
          <a:prstGeom prst="rect">
            <a:avLst/>
          </a:prstGeom>
        </p:spPr>
      </p:pic>
      <p:cxnSp>
        <p:nvCxnSpPr>
          <p:cNvPr id="10" name="Straight Connector 9">
            <a:extLst>
              <a:ext uri="{FF2B5EF4-FFF2-40B4-BE49-F238E27FC236}">
                <a16:creationId xmlns:a16="http://schemas.microsoft.com/office/drawing/2014/main" id="{9F4CD05E-FEAE-9EA7-C685-C30FA336A2DB}"/>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2" name="Rectángulo 4">
            <a:extLst>
              <a:ext uri="{FF2B5EF4-FFF2-40B4-BE49-F238E27FC236}">
                <a16:creationId xmlns:a16="http://schemas.microsoft.com/office/drawing/2014/main" id="{17DD7053-62EF-F9C5-1E8A-F1ACF8B6533D}"/>
              </a:ext>
            </a:extLst>
          </p:cNvPr>
          <p:cNvSpPr/>
          <p:nvPr/>
        </p:nvSpPr>
        <p:spPr>
          <a:xfrm>
            <a:off x="1039314" y="2524743"/>
            <a:ext cx="5905496" cy="746358"/>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Active learning methodologies have been prioritized, where students are not passive recipients of information, but actively transform and apply it in real-life and challenging contexts</a:t>
            </a:r>
            <a:endParaRPr lang="en-GB" sz="1150" noProof="0" dirty="0">
              <a:solidFill>
                <a:srgbClr val="1A3966"/>
              </a:solidFill>
              <a:latin typeface="Calibri"/>
              <a:ea typeface="Calibri"/>
              <a:cs typeface="Calibri"/>
              <a:sym typeface="Calibri"/>
            </a:endParaRPr>
          </a:p>
        </p:txBody>
      </p:sp>
      <p:grpSp>
        <p:nvGrpSpPr>
          <p:cNvPr id="13" name="Google Shape;1754;p7">
            <a:extLst>
              <a:ext uri="{FF2B5EF4-FFF2-40B4-BE49-F238E27FC236}">
                <a16:creationId xmlns:a16="http://schemas.microsoft.com/office/drawing/2014/main" id="{FD74F72F-2397-498A-0E67-0052D2B157B3}"/>
              </a:ext>
            </a:extLst>
          </p:cNvPr>
          <p:cNvGrpSpPr/>
          <p:nvPr/>
        </p:nvGrpSpPr>
        <p:grpSpPr>
          <a:xfrm>
            <a:off x="1036142" y="4382"/>
            <a:ext cx="6802647" cy="1670099"/>
            <a:chOff x="1677200" y="-397660"/>
            <a:chExt cx="7459575" cy="1831381"/>
          </a:xfrm>
        </p:grpSpPr>
        <p:sp>
          <p:nvSpPr>
            <p:cNvPr id="14" name="Google Shape;1755;p7">
              <a:extLst>
                <a:ext uri="{FF2B5EF4-FFF2-40B4-BE49-F238E27FC236}">
                  <a16:creationId xmlns:a16="http://schemas.microsoft.com/office/drawing/2014/main" id="{70F7145E-EC44-D58E-ACB7-6A0B4D9A5B3D}"/>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5" name="Google Shape;1756;p7">
              <a:extLst>
                <a:ext uri="{FF2B5EF4-FFF2-40B4-BE49-F238E27FC236}">
                  <a16:creationId xmlns:a16="http://schemas.microsoft.com/office/drawing/2014/main" id="{A575B0FD-3E09-B6BC-9573-D85899DC9DC5}"/>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6" name="Google Shape;1757;p7">
            <a:extLst>
              <a:ext uri="{FF2B5EF4-FFF2-40B4-BE49-F238E27FC236}">
                <a16:creationId xmlns:a16="http://schemas.microsoft.com/office/drawing/2014/main" id="{F0B42E94-0E7D-D57F-F562-915BC930DF6C}"/>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7" name="Google Shape;1758;p7">
            <a:extLst>
              <a:ext uri="{FF2B5EF4-FFF2-40B4-BE49-F238E27FC236}">
                <a16:creationId xmlns:a16="http://schemas.microsoft.com/office/drawing/2014/main" id="{DA0BD606-B385-FDFA-2492-1DAF30F65D28}"/>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19" name="Straight Connector 18">
            <a:extLst>
              <a:ext uri="{FF2B5EF4-FFF2-40B4-BE49-F238E27FC236}">
                <a16:creationId xmlns:a16="http://schemas.microsoft.com/office/drawing/2014/main" id="{EEB87C5F-5ECC-928B-D6E5-C372B8C0C514}"/>
              </a:ext>
            </a:extLst>
          </p:cNvPr>
          <p:cNvCxnSpPr>
            <a:cxnSpLocks/>
          </p:cNvCxnSpPr>
          <p:nvPr/>
        </p:nvCxnSpPr>
        <p:spPr>
          <a:xfrm>
            <a:off x="2302189" y="2044393"/>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20" name="Google Shape;1787;p24">
            <a:extLst>
              <a:ext uri="{FF2B5EF4-FFF2-40B4-BE49-F238E27FC236}">
                <a16:creationId xmlns:a16="http://schemas.microsoft.com/office/drawing/2014/main" id="{B2B42767-A133-A9C5-CA36-268A5E761240}"/>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Resources and Teaching Methodologies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21" name="Google Shape;1807;p25">
            <a:extLst>
              <a:ext uri="{FF2B5EF4-FFF2-40B4-BE49-F238E27FC236}">
                <a16:creationId xmlns:a16="http://schemas.microsoft.com/office/drawing/2014/main" id="{97D1A0EE-CD29-EF56-B8ED-98E1A8C731D5}"/>
              </a:ext>
            </a:extLst>
          </p:cNvPr>
          <p:cNvSpPr txBox="1"/>
          <p:nvPr/>
        </p:nvSpPr>
        <p:spPr>
          <a:xfrm>
            <a:off x="1036142" y="3539562"/>
            <a:ext cx="6246152" cy="1079999"/>
          </a:xfrm>
          <a:prstGeom prst="rect">
            <a:avLst/>
          </a:prstGeom>
          <a:noFill/>
          <a:ln>
            <a:noFill/>
          </a:ln>
        </p:spPr>
        <p:txBody>
          <a:bodyPr spcFirstLastPara="1" wrap="square" lIns="91425" tIns="45700" rIns="91425" bIns="45700" numCol="2"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Accordingly, the course offers resources such as case studies, analytical videos, supporting texts, infographics, and diagrams, with the aim of devoting the majority of the course time to meaningful activities. This approach is based on widely recognized pedagogical evidence. As presented in Edgar Dale's (1969) Cone of Experience, methods that involve direct and active participation lead to deeper and more lasting understanding compared to approaches based solely on reading or listening. While Dale did not assign retention percentages to each level of the cone, his work was later reinterpreted in line with Bloom's framework, notably by Anderson and Krathwohl, which emphasizes action, creativity, and critical judgment as advanced learning outcomes. Similarly, the well-known Active Learning Pyramid, popularized by educators such as Cody Blair, presents a hierarchy of teaching methods based on the degree of student engagement.</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22" name="Google Shape;1807;p25">
            <a:extLst>
              <a:ext uri="{FF2B5EF4-FFF2-40B4-BE49-F238E27FC236}">
                <a16:creationId xmlns:a16="http://schemas.microsoft.com/office/drawing/2014/main" id="{05BF1167-6AD2-3E89-547C-C06A98619C06}"/>
              </a:ext>
            </a:extLst>
          </p:cNvPr>
          <p:cNvSpPr txBox="1"/>
          <p:nvPr/>
        </p:nvSpPr>
        <p:spPr>
          <a:xfrm>
            <a:off x="950425" y="9361800"/>
            <a:ext cx="6246152" cy="1079999"/>
          </a:xfrm>
          <a:prstGeom prst="rect">
            <a:avLst/>
          </a:prstGeom>
          <a:noFill/>
          <a:ln>
            <a:noFill/>
          </a:ln>
        </p:spPr>
        <p:txBody>
          <a:bodyPr spcFirstLastPara="1" wrap="square" lIns="91425" tIns="45700" rIns="91425" bIns="45700" numCol="1"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model suggests that learning by doing, applying knowledge in real-life contexts, and teaching others are among the most effective strategies. While the specific percentages often associated with these diagrams should be interpreted with caution, as they are not based on systematic empirical research, their value lies in highlighting the importance of student-centred , contextualized , and participatory learning.</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895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6" name="Google Shape;1856;p29"/>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pic>
        <p:nvPicPr>
          <p:cNvPr id="21" name="Imagen 20"/>
          <p:cNvPicPr>
            <a:picLocks noChangeAspect="1"/>
          </p:cNvPicPr>
          <p:nvPr/>
        </p:nvPicPr>
        <p:blipFill>
          <a:blip r:embed="rId3"/>
          <a:stretch>
            <a:fillRect/>
          </a:stretch>
        </p:blipFill>
        <p:spPr>
          <a:xfrm>
            <a:off x="1397771" y="7115360"/>
            <a:ext cx="5153508" cy="3013370"/>
          </a:xfrm>
          <a:prstGeom prst="rect">
            <a:avLst/>
          </a:prstGeom>
        </p:spPr>
      </p:pic>
      <p:sp>
        <p:nvSpPr>
          <p:cNvPr id="10" name="Rectángulo 4">
            <a:extLst>
              <a:ext uri="{FF2B5EF4-FFF2-40B4-BE49-F238E27FC236}">
                <a16:creationId xmlns:a16="http://schemas.microsoft.com/office/drawing/2014/main" id="{AF4767EE-0EB8-9D9B-C6D2-576B1CB58745}"/>
              </a:ext>
            </a:extLst>
          </p:cNvPr>
          <p:cNvSpPr/>
          <p:nvPr/>
        </p:nvSpPr>
        <p:spPr>
          <a:xfrm>
            <a:off x="1039314" y="2524743"/>
            <a:ext cx="6068373" cy="2333780"/>
          </a:xfrm>
          <a:prstGeom prst="rect">
            <a:avLst/>
          </a:prstGeom>
        </p:spPr>
        <p:txBody>
          <a:bodyPr wrap="square">
            <a:spAutoFit/>
          </a:bodyPr>
          <a:lstStyle/>
          <a:p>
            <a:pPr marL="12700" lvl="0">
              <a:lnSpc>
                <a:spcPts val="2020"/>
              </a:lnSpc>
              <a:buClr>
                <a:srgbClr val="1A3966"/>
              </a:buClr>
              <a:buSzPts val="1100"/>
            </a:pPr>
            <a:r>
              <a:rPr lang="en-GB" sz="2000" b="1" noProof="0" dirty="0">
                <a:solidFill>
                  <a:srgbClr val="8E9ED8"/>
                </a:solidFill>
                <a:latin typeface="Calibri"/>
                <a:ea typeface="Calibri"/>
                <a:cs typeface="Calibri"/>
                <a:sym typeface="Calibri"/>
              </a:rPr>
              <a:t>Twelve competencies, three levels, </a:t>
            </a:r>
          </a:p>
          <a:p>
            <a:pPr marL="12700" lvl="0">
              <a:lnSpc>
                <a:spcPts val="2020"/>
              </a:lnSpc>
              <a:buClr>
                <a:srgbClr val="1A3966"/>
              </a:buClr>
              <a:buSzPts val="1100"/>
            </a:pPr>
            <a:r>
              <a:rPr lang="en-GB" sz="2000" b="1" noProof="0" dirty="0">
                <a:solidFill>
                  <a:srgbClr val="8E9ED8"/>
                </a:solidFill>
                <a:latin typeface="Calibri"/>
                <a:ea typeface="Calibri"/>
                <a:cs typeface="Calibri"/>
                <a:sym typeface="Calibri"/>
              </a:rPr>
              <a:t>one shared purpose.</a:t>
            </a:r>
            <a:endParaRPr lang="en-GB" sz="2000" b="1" noProof="0" dirty="0">
              <a:solidFill>
                <a:srgbClr val="1A3966"/>
              </a:solidFill>
              <a:latin typeface="Calibri"/>
              <a:ea typeface="Calibri"/>
              <a:cs typeface="Calibri"/>
              <a:sym typeface="Calibri"/>
            </a:endParaRPr>
          </a:p>
          <a:p>
            <a:pPr marL="12700" lvl="0">
              <a:lnSpc>
                <a:spcPts val="1720"/>
              </a:lnSpc>
              <a:buClr>
                <a:srgbClr val="1A3966"/>
              </a:buClr>
              <a:buSzPts val="1100"/>
            </a:pPr>
            <a:endParaRPr lang="en-GB" sz="1600" b="1" noProof="0" dirty="0">
              <a:solidFill>
                <a:srgbClr val="1A3966"/>
              </a:solidFill>
              <a:latin typeface="Calibri"/>
              <a:ea typeface="Calibri"/>
              <a:cs typeface="Calibri"/>
              <a:sym typeface="Calibri"/>
            </a:endParaRPr>
          </a:p>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The course design structures the learning progression through activities aligned with the revised Bloom's Taxonomy. </a:t>
            </a:r>
          </a:p>
          <a:p>
            <a:pPr marL="12700" lvl="0">
              <a:lnSpc>
                <a:spcPts val="1720"/>
              </a:lnSpc>
              <a:buClr>
                <a:srgbClr val="1A3966"/>
              </a:buClr>
              <a:buSzPts val="1100"/>
            </a:pPr>
            <a:endParaRPr lang="en-GB" sz="1600" b="1" noProof="0" dirty="0">
              <a:solidFill>
                <a:srgbClr val="1A3966"/>
              </a:solidFill>
              <a:latin typeface="Calibri"/>
              <a:ea typeface="Calibri"/>
              <a:cs typeface="Calibri"/>
              <a:sym typeface="Calibri"/>
            </a:endParaRPr>
          </a:p>
          <a:p>
            <a:pPr marL="12700" lvl="0">
              <a:lnSpc>
                <a:spcPts val="1720"/>
              </a:lnSpc>
              <a:buClr>
                <a:srgbClr val="1A3966"/>
              </a:buClr>
              <a:buSzPts val="1100"/>
            </a:pPr>
            <a:r>
              <a:rPr lang="en-GB" sz="1600" b="1" noProof="0" dirty="0">
                <a:solidFill>
                  <a:srgbClr val="1A3966"/>
                </a:solidFill>
                <a:latin typeface="Calibri"/>
                <a:ea typeface="Calibri"/>
                <a:cs typeface="Calibri"/>
                <a:sym typeface="Calibri"/>
              </a:rPr>
              <a:t>This organization , based on systems thinking and key competencies for sustainability, ensures that technical knowledge is meaningfully linked to action, reflection, and ethical judgment.</a:t>
            </a:r>
          </a:p>
          <a:p>
            <a:pPr marL="12700" lvl="0">
              <a:lnSpc>
                <a:spcPts val="1720"/>
              </a:lnSpc>
              <a:buClr>
                <a:srgbClr val="1A3966"/>
              </a:buClr>
              <a:buSzPts val="1100"/>
            </a:pPr>
            <a:endParaRPr lang="en-GB" sz="1150" noProof="0" dirty="0">
              <a:solidFill>
                <a:srgbClr val="1A3966"/>
              </a:solidFill>
              <a:latin typeface="Calibri"/>
              <a:ea typeface="Calibri"/>
              <a:cs typeface="Calibri"/>
              <a:sym typeface="Calibri"/>
            </a:endParaRPr>
          </a:p>
        </p:txBody>
      </p:sp>
      <p:sp>
        <p:nvSpPr>
          <p:cNvPr id="11" name="Google Shape;1787;p24">
            <a:extLst>
              <a:ext uri="{FF2B5EF4-FFF2-40B4-BE49-F238E27FC236}">
                <a16:creationId xmlns:a16="http://schemas.microsoft.com/office/drawing/2014/main" id="{EC0430D9-9472-9239-D0D2-CE9BFB9F76BC}"/>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Resources and Teaching Methodologies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4" name="Google Shape;1807;p25">
            <a:extLst>
              <a:ext uri="{FF2B5EF4-FFF2-40B4-BE49-F238E27FC236}">
                <a16:creationId xmlns:a16="http://schemas.microsoft.com/office/drawing/2014/main" id="{BC00FD1A-6F22-A419-4F9C-E1AF2C7DD77A}"/>
              </a:ext>
            </a:extLst>
          </p:cNvPr>
          <p:cNvSpPr txBox="1"/>
          <p:nvPr/>
        </p:nvSpPr>
        <p:spPr>
          <a:xfrm>
            <a:off x="1036142" y="4781579"/>
            <a:ext cx="6246152" cy="1905824"/>
          </a:xfrm>
          <a:prstGeom prst="rect">
            <a:avLst/>
          </a:prstGeom>
          <a:noFill/>
          <a:ln>
            <a:noFill/>
          </a:ln>
        </p:spPr>
        <p:txBody>
          <a:bodyPr spcFirstLastPara="1" wrap="square" lIns="91425" tIns="45700" rIns="91425" bIns="45700" numCol="2"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model suggests that learning by doing, applying knowledge in real-life contexts, and teaching others are among the most effective strategies. While the specific percentages often associated with these diagrams should be interpreted with caution, as they are not based on systematic empirical research, their value lies in highlighting the importance of student-centred, contextualized, and participatory learning.</a:t>
            </a: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principle takes on particular relevance when learning time is limited. In these contexts, active methodologies maximize educational impact by promoting the transfer of knowledge to real-life situations, closely aligned with the professional competencies required for sustainability-oriented engineering</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20" name="Google Shape;1754;p7">
            <a:extLst>
              <a:ext uri="{FF2B5EF4-FFF2-40B4-BE49-F238E27FC236}">
                <a16:creationId xmlns:a16="http://schemas.microsoft.com/office/drawing/2014/main" id="{ECA5A3E5-FD8A-B7C8-7433-914D6BE6D8B5}"/>
              </a:ext>
            </a:extLst>
          </p:cNvPr>
          <p:cNvGrpSpPr/>
          <p:nvPr/>
        </p:nvGrpSpPr>
        <p:grpSpPr>
          <a:xfrm>
            <a:off x="1036142" y="4382"/>
            <a:ext cx="6802647" cy="1670099"/>
            <a:chOff x="1677200" y="-397660"/>
            <a:chExt cx="7459575" cy="1831381"/>
          </a:xfrm>
        </p:grpSpPr>
        <p:sp>
          <p:nvSpPr>
            <p:cNvPr id="22" name="Google Shape;1755;p7">
              <a:extLst>
                <a:ext uri="{FF2B5EF4-FFF2-40B4-BE49-F238E27FC236}">
                  <a16:creationId xmlns:a16="http://schemas.microsoft.com/office/drawing/2014/main" id="{2D0E2E6C-3022-7E13-67DC-FE8CC77AD29C}"/>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3" name="Google Shape;1756;p7">
              <a:extLst>
                <a:ext uri="{FF2B5EF4-FFF2-40B4-BE49-F238E27FC236}">
                  <a16:creationId xmlns:a16="http://schemas.microsoft.com/office/drawing/2014/main" id="{8B920974-B97E-1F18-AC50-C6D8121DB138}"/>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24" name="Google Shape;1757;p7">
            <a:extLst>
              <a:ext uri="{FF2B5EF4-FFF2-40B4-BE49-F238E27FC236}">
                <a16:creationId xmlns:a16="http://schemas.microsoft.com/office/drawing/2014/main" id="{AE3649F0-F812-916A-47DE-E5DC2FF1FA79}"/>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5" name="Google Shape;1758;p7">
            <a:extLst>
              <a:ext uri="{FF2B5EF4-FFF2-40B4-BE49-F238E27FC236}">
                <a16:creationId xmlns:a16="http://schemas.microsoft.com/office/drawing/2014/main" id="{0A30D370-5A3D-1C39-1E02-D1A4EDE49C9D}"/>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spTree>
    <p:extLst>
      <p:ext uri="{BB962C8B-B14F-4D97-AF65-F5344CB8AC3E}">
        <p14:creationId xmlns:p14="http://schemas.microsoft.com/office/powerpoint/2010/main" val="1338600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4" name="Google Shape;1724;p22"/>
          <p:cNvSpPr txBox="1">
            <a:spLocks noGrp="1"/>
          </p:cNvSpPr>
          <p:nvPr>
            <p:ph type="body" idx="1"/>
          </p:nvPr>
        </p:nvSpPr>
        <p:spPr>
          <a:xfrm rot="-5400000">
            <a:off x="-1505053" y="2574621"/>
            <a:ext cx="5671006" cy="2412446"/>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7000"/>
              <a:buNone/>
            </a:pPr>
            <a:r>
              <a:rPr lang="en-GB" noProof="0" dirty="0"/>
              <a:t>content</a:t>
            </a:r>
          </a:p>
        </p:txBody>
      </p:sp>
      <p:sp>
        <p:nvSpPr>
          <p:cNvPr id="1725" name="Google Shape;1725;p22"/>
          <p:cNvSpPr/>
          <p:nvPr/>
        </p:nvSpPr>
        <p:spPr>
          <a:xfrm>
            <a:off x="2042289" y="3371494"/>
            <a:ext cx="2506296" cy="1434849"/>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726" name="Google Shape;1726;p22"/>
          <p:cNvSpPr txBox="1"/>
          <p:nvPr/>
        </p:nvSpPr>
        <p:spPr>
          <a:xfrm>
            <a:off x="2087114" y="3580188"/>
            <a:ext cx="2412446"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9BCAC"/>
              </a:buClr>
              <a:buSzPts val="1400"/>
              <a:buFont typeface="Arial"/>
              <a:buNone/>
            </a:pPr>
            <a:r>
              <a:rPr lang="en-GB" sz="1400" b="1" i="0" u="none" strike="noStrike" cap="none" noProof="0" dirty="0">
                <a:solidFill>
                  <a:srgbClr val="3FC2E0"/>
                </a:solidFill>
                <a:latin typeface="Calibri"/>
                <a:ea typeface="Calibri"/>
                <a:cs typeface="Calibri"/>
                <a:sym typeface="Calibri"/>
              </a:rPr>
              <a:t>Module </a:t>
            </a:r>
            <a:r>
              <a:rPr lang="en-GB" b="1" noProof="0" dirty="0">
                <a:solidFill>
                  <a:srgbClr val="3FC2E0"/>
                </a:solidFill>
                <a:latin typeface="Calibri"/>
                <a:ea typeface="Calibri"/>
                <a:cs typeface="Calibri"/>
                <a:sym typeface="Calibri"/>
              </a:rPr>
              <a:t>1</a:t>
            </a:r>
            <a:r>
              <a:rPr lang="en-GB" sz="1400" b="1" i="0" u="none" strike="noStrike" cap="none" noProof="0" dirty="0">
                <a:solidFill>
                  <a:srgbClr val="3FC2E0"/>
                </a:solidFill>
                <a:latin typeface="Calibri"/>
                <a:ea typeface="Calibri"/>
                <a:cs typeface="Calibri"/>
                <a:sym typeface="Calibri"/>
              </a:rPr>
              <a:t> </a:t>
            </a:r>
            <a:r>
              <a:rPr lang="en-GB" sz="800" b="0" i="0" u="none" strike="noStrike" cap="none" noProof="0" dirty="0">
                <a:solidFill>
                  <a:srgbClr val="1A3966"/>
                </a:solidFill>
                <a:latin typeface="Calibri"/>
                <a:ea typeface="Calibri"/>
                <a:cs typeface="Calibri"/>
                <a:sym typeface="Calibri"/>
              </a:rPr>
              <a:t>……………..………………..…..………. </a:t>
            </a:r>
            <a:r>
              <a:rPr lang="en-GB" sz="1400" b="0" i="0" u="none" strike="noStrike" cap="none" noProof="0" dirty="0">
                <a:solidFill>
                  <a:srgbClr val="1A3966"/>
                </a:solidFill>
                <a:latin typeface="Calibri"/>
                <a:ea typeface="Calibri"/>
                <a:cs typeface="Calibri"/>
                <a:sym typeface="Calibri"/>
              </a:rPr>
              <a:t>0</a:t>
            </a:r>
            <a:r>
              <a:rPr lang="en-GB" sz="1400" b="1" i="0" u="none" strike="noStrike" cap="none" noProof="0" dirty="0">
                <a:solidFill>
                  <a:srgbClr val="1A3966"/>
                </a:solidFill>
                <a:latin typeface="Calibri"/>
                <a:ea typeface="Calibri"/>
                <a:cs typeface="Calibri"/>
                <a:sym typeface="Calibri"/>
              </a:rPr>
              <a:t> </a:t>
            </a:r>
            <a:endParaRPr lang="en-GB" sz="1500" b="0" i="0" u="none" strike="noStrike" cap="none" noProof="0" dirty="0">
              <a:solidFill>
                <a:srgbClr val="1A3966"/>
              </a:solidFill>
              <a:latin typeface="Calibri"/>
              <a:ea typeface="Calibri"/>
              <a:cs typeface="Calibri"/>
              <a:sym typeface="Calibri"/>
            </a:endParaRPr>
          </a:p>
        </p:txBody>
      </p:sp>
      <p:sp>
        <p:nvSpPr>
          <p:cNvPr id="1727" name="Google Shape;1727;p22"/>
          <p:cNvSpPr txBox="1"/>
          <p:nvPr/>
        </p:nvSpPr>
        <p:spPr>
          <a:xfrm>
            <a:off x="2100830" y="3919690"/>
            <a:ext cx="2390922" cy="734483"/>
          </a:xfrm>
          <a:prstGeom prst="rect">
            <a:avLst/>
          </a:prstGeom>
          <a:noFill/>
          <a:ln>
            <a:noFill/>
          </a:ln>
        </p:spPr>
        <p:txBody>
          <a:bodyPr spcFirstLastPara="1" wrap="square" lIns="91425" tIns="45700" rIns="91425" bIns="45700" anchor="t" anchorCtr="0">
            <a:noAutofit/>
          </a:bodyPr>
          <a:lstStyle/>
          <a:p>
            <a:pPr lvl="0">
              <a:buClr>
                <a:srgbClr val="1A3966"/>
              </a:buClr>
              <a:buSzPts val="1300"/>
            </a:pPr>
            <a:r>
              <a:rPr lang="en-GB" sz="1300" i="1" noProof="0" dirty="0">
                <a:solidFill>
                  <a:srgbClr val="1A3966"/>
                </a:solidFill>
                <a:latin typeface="Calibri"/>
                <a:ea typeface="Calibri"/>
                <a:cs typeface="Calibri"/>
                <a:sym typeface="Calibri"/>
              </a:rPr>
              <a:t>Holistic Engineering for Impact: Integrating Systems Thinking, Social Responsibility, and Multidisciplinary Approach</a:t>
            </a:r>
          </a:p>
          <a:p>
            <a:pPr marL="0" marR="0" lvl="0" indent="0" algn="l" rtl="0">
              <a:lnSpc>
                <a:spcPct val="100000"/>
              </a:lnSpc>
              <a:spcBef>
                <a:spcPts val="0"/>
              </a:spcBef>
              <a:spcAft>
                <a:spcPts val="0"/>
              </a:spcAft>
              <a:buClr>
                <a:srgbClr val="3A3953"/>
              </a:buClr>
              <a:buSzPts val="1300"/>
              <a:buFont typeface="Arial"/>
              <a:buNone/>
            </a:pPr>
            <a:endParaRPr lang="en-GB" sz="1300" b="0" i="1" u="none" strike="noStrike" cap="none" noProof="0" dirty="0">
              <a:solidFill>
                <a:srgbClr val="1A3966"/>
              </a:solidFill>
              <a:latin typeface="Calibri"/>
              <a:ea typeface="Calibri"/>
              <a:cs typeface="Calibri"/>
              <a:sym typeface="Calibri"/>
            </a:endParaRPr>
          </a:p>
        </p:txBody>
      </p:sp>
      <p:sp>
        <p:nvSpPr>
          <p:cNvPr id="1728" name="Google Shape;1728;p22"/>
          <p:cNvSpPr/>
          <p:nvPr/>
        </p:nvSpPr>
        <p:spPr>
          <a:xfrm>
            <a:off x="4807545" y="3364297"/>
            <a:ext cx="2506296" cy="1434849"/>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729" name="Google Shape;1729;p22"/>
          <p:cNvSpPr txBox="1"/>
          <p:nvPr/>
        </p:nvSpPr>
        <p:spPr>
          <a:xfrm>
            <a:off x="4852370" y="3566480"/>
            <a:ext cx="2412446"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C2E0"/>
              </a:buClr>
              <a:buSzPts val="1400"/>
              <a:buFont typeface="Arial"/>
              <a:buNone/>
            </a:pPr>
            <a:r>
              <a:rPr lang="en-GB" sz="1400" b="1" i="0" u="none" strike="noStrike" cap="none" noProof="0" dirty="0">
                <a:solidFill>
                  <a:srgbClr val="69BCAC"/>
                </a:solidFill>
                <a:latin typeface="Calibri"/>
                <a:ea typeface="Calibri"/>
                <a:cs typeface="Calibri"/>
                <a:sym typeface="Calibri"/>
              </a:rPr>
              <a:t>Module 2 </a:t>
            </a:r>
            <a:r>
              <a:rPr lang="en-GB" sz="800" b="0" i="0" u="none" strike="noStrike" cap="none" noProof="0" dirty="0">
                <a:solidFill>
                  <a:srgbClr val="1A3966"/>
                </a:solidFill>
                <a:latin typeface="Calibri"/>
                <a:ea typeface="Calibri"/>
                <a:cs typeface="Calibri"/>
                <a:sym typeface="Calibri"/>
              </a:rPr>
              <a:t>……………..………………..…..………. </a:t>
            </a:r>
            <a:r>
              <a:rPr lang="en-GB" sz="1400" b="0" i="0" u="none" strike="noStrike" cap="none" noProof="0" dirty="0">
                <a:solidFill>
                  <a:srgbClr val="1A3966"/>
                </a:solidFill>
                <a:latin typeface="Calibri"/>
                <a:ea typeface="Calibri"/>
                <a:cs typeface="Calibri"/>
                <a:sym typeface="Calibri"/>
              </a:rPr>
              <a:t>0</a:t>
            </a:r>
            <a:r>
              <a:rPr lang="en-GB" sz="1400" b="1" i="0" u="none" strike="noStrike" cap="none" noProof="0" dirty="0">
                <a:solidFill>
                  <a:srgbClr val="1A3966"/>
                </a:solidFill>
                <a:latin typeface="Calibri"/>
                <a:ea typeface="Calibri"/>
                <a:cs typeface="Calibri"/>
                <a:sym typeface="Calibri"/>
              </a:rPr>
              <a:t> </a:t>
            </a:r>
            <a:endParaRPr lang="en-GB" sz="1500" b="0" i="0" u="none" strike="noStrike" cap="none" noProof="0" dirty="0">
              <a:solidFill>
                <a:srgbClr val="1A3966"/>
              </a:solidFill>
              <a:latin typeface="Calibri"/>
              <a:ea typeface="Calibri"/>
              <a:cs typeface="Calibri"/>
              <a:sym typeface="Calibri"/>
            </a:endParaRPr>
          </a:p>
        </p:txBody>
      </p:sp>
      <p:sp>
        <p:nvSpPr>
          <p:cNvPr id="1730" name="Google Shape;1730;p22"/>
          <p:cNvSpPr txBox="1"/>
          <p:nvPr/>
        </p:nvSpPr>
        <p:spPr>
          <a:xfrm>
            <a:off x="4852370" y="3905982"/>
            <a:ext cx="2297864" cy="734483"/>
          </a:xfrm>
          <a:prstGeom prst="rect">
            <a:avLst/>
          </a:prstGeom>
          <a:noFill/>
          <a:ln>
            <a:noFill/>
          </a:ln>
        </p:spPr>
        <p:txBody>
          <a:bodyPr spcFirstLastPara="1" wrap="square" lIns="91425" tIns="45700" rIns="91425" bIns="45700" anchor="t" anchorCtr="0">
            <a:noAutofit/>
          </a:bodyPr>
          <a:lstStyle/>
          <a:p>
            <a:pPr lvl="0">
              <a:buClr>
                <a:srgbClr val="1A3966"/>
              </a:buClr>
              <a:buSzPts val="1300"/>
            </a:pPr>
            <a:r>
              <a:rPr lang="en-GB" sz="1300" i="1" noProof="0" dirty="0">
                <a:solidFill>
                  <a:srgbClr val="1A3966"/>
                </a:solidFill>
                <a:latin typeface="Calibri"/>
                <a:ea typeface="Calibri"/>
                <a:cs typeface="Calibri"/>
                <a:sym typeface="Calibri"/>
              </a:rPr>
              <a:t>Transversal Skills for Sustainable Engineering Leadership</a:t>
            </a:r>
          </a:p>
          <a:p>
            <a:pPr marL="0" marR="0" lvl="0" indent="0" algn="l" rtl="0">
              <a:lnSpc>
                <a:spcPct val="100000"/>
              </a:lnSpc>
              <a:spcBef>
                <a:spcPts val="0"/>
              </a:spcBef>
              <a:spcAft>
                <a:spcPts val="0"/>
              </a:spcAft>
              <a:buClr>
                <a:srgbClr val="3A3953"/>
              </a:buClr>
              <a:buSzPts val="1300"/>
              <a:buFont typeface="Arial"/>
              <a:buNone/>
            </a:pPr>
            <a:endParaRPr lang="en-GB" sz="1300" b="0" i="1" u="none" strike="noStrike" cap="none" noProof="0" dirty="0">
              <a:solidFill>
                <a:srgbClr val="1A3966"/>
              </a:solidFill>
              <a:latin typeface="Calibri"/>
              <a:ea typeface="Calibri"/>
              <a:cs typeface="Calibri"/>
              <a:sym typeface="Calibri"/>
            </a:endParaRPr>
          </a:p>
        </p:txBody>
      </p:sp>
      <p:sp>
        <p:nvSpPr>
          <p:cNvPr id="1731" name="Google Shape;1731;p22"/>
          <p:cNvSpPr/>
          <p:nvPr/>
        </p:nvSpPr>
        <p:spPr>
          <a:xfrm>
            <a:off x="2034481" y="5109807"/>
            <a:ext cx="2506296" cy="1434849"/>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732" name="Google Shape;1732;p22"/>
          <p:cNvSpPr txBox="1"/>
          <p:nvPr/>
        </p:nvSpPr>
        <p:spPr>
          <a:xfrm>
            <a:off x="2079306" y="5318501"/>
            <a:ext cx="2412446"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9AA73"/>
              </a:buClr>
              <a:buSzPts val="1400"/>
              <a:buFont typeface="Arial"/>
              <a:buNone/>
            </a:pPr>
            <a:r>
              <a:rPr lang="en-GB" sz="1400" b="1" i="0" u="none" strike="noStrike" cap="none" noProof="0" dirty="0">
                <a:solidFill>
                  <a:srgbClr val="F9AA73"/>
                </a:solidFill>
                <a:latin typeface="Calibri"/>
                <a:ea typeface="Calibri"/>
                <a:cs typeface="Calibri"/>
                <a:sym typeface="Calibri"/>
              </a:rPr>
              <a:t>Module 3 </a:t>
            </a:r>
            <a:r>
              <a:rPr lang="en-GB" sz="800" b="0" i="0" u="none" strike="noStrike" cap="none" noProof="0" dirty="0">
                <a:solidFill>
                  <a:srgbClr val="1A3966"/>
                </a:solidFill>
                <a:latin typeface="Calibri"/>
                <a:ea typeface="Calibri"/>
                <a:cs typeface="Calibri"/>
                <a:sym typeface="Calibri"/>
              </a:rPr>
              <a:t>……………..………………..…..………. </a:t>
            </a:r>
            <a:r>
              <a:rPr lang="en-GB" sz="1400" b="0" i="0" u="none" strike="noStrike" cap="none" noProof="0" dirty="0">
                <a:solidFill>
                  <a:srgbClr val="1A3966"/>
                </a:solidFill>
                <a:latin typeface="Calibri"/>
                <a:ea typeface="Calibri"/>
                <a:cs typeface="Calibri"/>
                <a:sym typeface="Calibri"/>
              </a:rPr>
              <a:t>0</a:t>
            </a:r>
            <a:r>
              <a:rPr lang="en-GB" sz="1400" b="1" i="0" u="none" strike="noStrike" cap="none" noProof="0" dirty="0">
                <a:solidFill>
                  <a:srgbClr val="1A3966"/>
                </a:solidFill>
                <a:latin typeface="Calibri"/>
                <a:ea typeface="Calibri"/>
                <a:cs typeface="Calibri"/>
                <a:sym typeface="Calibri"/>
              </a:rPr>
              <a:t> </a:t>
            </a:r>
            <a:endParaRPr lang="en-GB" sz="1500" b="0" i="0" u="none" strike="noStrike" cap="none" noProof="0" dirty="0">
              <a:solidFill>
                <a:srgbClr val="1A3966"/>
              </a:solidFill>
              <a:latin typeface="Calibri"/>
              <a:ea typeface="Calibri"/>
              <a:cs typeface="Calibri"/>
              <a:sym typeface="Calibri"/>
            </a:endParaRPr>
          </a:p>
        </p:txBody>
      </p:sp>
      <p:sp>
        <p:nvSpPr>
          <p:cNvPr id="1733" name="Google Shape;1733;p22"/>
          <p:cNvSpPr txBox="1"/>
          <p:nvPr/>
        </p:nvSpPr>
        <p:spPr>
          <a:xfrm>
            <a:off x="2079306" y="5658003"/>
            <a:ext cx="2297864" cy="734483"/>
          </a:xfrm>
          <a:prstGeom prst="rect">
            <a:avLst/>
          </a:prstGeom>
          <a:noFill/>
          <a:ln>
            <a:noFill/>
          </a:ln>
        </p:spPr>
        <p:txBody>
          <a:bodyPr spcFirstLastPara="1" wrap="square" lIns="91425" tIns="45700" rIns="91425" bIns="45700" anchor="t" anchorCtr="0">
            <a:noAutofit/>
          </a:bodyPr>
          <a:lstStyle/>
          <a:p>
            <a:pPr lvl="0">
              <a:buClr>
                <a:srgbClr val="1A3966"/>
              </a:buClr>
              <a:buSzPts val="1300"/>
            </a:pPr>
            <a:r>
              <a:rPr lang="en-GB" sz="1300" i="1" noProof="0" dirty="0">
                <a:solidFill>
                  <a:srgbClr val="1A3966"/>
                </a:solidFill>
                <a:latin typeface="Calibri"/>
                <a:ea typeface="Calibri"/>
                <a:cs typeface="Calibri"/>
                <a:sym typeface="Calibri"/>
              </a:rPr>
              <a:t>Life Cycle  Assessment</a:t>
            </a:r>
          </a:p>
          <a:p>
            <a:pPr marL="0" marR="0" lvl="0" indent="0" algn="l" rtl="0">
              <a:lnSpc>
                <a:spcPct val="100000"/>
              </a:lnSpc>
              <a:spcBef>
                <a:spcPts val="0"/>
              </a:spcBef>
              <a:spcAft>
                <a:spcPts val="0"/>
              </a:spcAft>
              <a:buClr>
                <a:srgbClr val="1A3966"/>
              </a:buClr>
              <a:buSzPts val="1300"/>
              <a:buFont typeface="Arial"/>
              <a:buNone/>
            </a:pPr>
            <a:endParaRPr lang="en-GB"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A3953"/>
              </a:buClr>
              <a:buSzPts val="1300"/>
              <a:buFont typeface="Arial"/>
              <a:buNone/>
            </a:pPr>
            <a:endParaRPr lang="en-GB" sz="1300" b="0" i="1" u="none" strike="noStrike" cap="none" noProof="0" dirty="0">
              <a:solidFill>
                <a:srgbClr val="1A3966"/>
              </a:solidFill>
              <a:latin typeface="Calibri"/>
              <a:ea typeface="Calibri"/>
              <a:cs typeface="Calibri"/>
              <a:sym typeface="Calibri"/>
            </a:endParaRPr>
          </a:p>
        </p:txBody>
      </p:sp>
      <p:sp>
        <p:nvSpPr>
          <p:cNvPr id="1734" name="Google Shape;1734;p22"/>
          <p:cNvSpPr/>
          <p:nvPr/>
        </p:nvSpPr>
        <p:spPr>
          <a:xfrm>
            <a:off x="4812409" y="5106789"/>
            <a:ext cx="2506296" cy="1434849"/>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735" name="Google Shape;1735;p22"/>
          <p:cNvSpPr txBox="1"/>
          <p:nvPr/>
        </p:nvSpPr>
        <p:spPr>
          <a:xfrm>
            <a:off x="4857234" y="5312465"/>
            <a:ext cx="2412446"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EBEDD"/>
              </a:buClr>
              <a:buSzPts val="1400"/>
              <a:buFont typeface="Arial"/>
              <a:buNone/>
            </a:pPr>
            <a:r>
              <a:rPr lang="en-GB" sz="1400" b="1" i="0" u="none" strike="noStrike" cap="none" noProof="0" dirty="0">
                <a:solidFill>
                  <a:srgbClr val="CEBEDD"/>
                </a:solidFill>
                <a:latin typeface="Calibri"/>
                <a:ea typeface="Calibri"/>
                <a:cs typeface="Calibri"/>
                <a:sym typeface="Calibri"/>
              </a:rPr>
              <a:t>Module 4 </a:t>
            </a:r>
            <a:r>
              <a:rPr lang="en-GB" sz="800" b="0" i="0" u="none" strike="noStrike" cap="none" noProof="0" dirty="0">
                <a:solidFill>
                  <a:srgbClr val="1A3966"/>
                </a:solidFill>
                <a:latin typeface="Calibri"/>
                <a:ea typeface="Calibri"/>
                <a:cs typeface="Calibri"/>
                <a:sym typeface="Calibri"/>
              </a:rPr>
              <a:t>……………..………………..…..………. </a:t>
            </a:r>
            <a:r>
              <a:rPr lang="en-GB" sz="1400" b="0" i="0" u="none" strike="noStrike" cap="none" noProof="0" dirty="0">
                <a:solidFill>
                  <a:srgbClr val="1A3966"/>
                </a:solidFill>
                <a:latin typeface="Calibri"/>
                <a:ea typeface="Calibri"/>
                <a:cs typeface="Calibri"/>
                <a:sym typeface="Calibri"/>
              </a:rPr>
              <a:t>0</a:t>
            </a:r>
            <a:r>
              <a:rPr lang="en-GB" sz="1400" b="1" i="0" u="none" strike="noStrike" cap="none" noProof="0" dirty="0">
                <a:solidFill>
                  <a:srgbClr val="1A3966"/>
                </a:solidFill>
                <a:latin typeface="Calibri"/>
                <a:ea typeface="Calibri"/>
                <a:cs typeface="Calibri"/>
                <a:sym typeface="Calibri"/>
              </a:rPr>
              <a:t> </a:t>
            </a:r>
            <a:endParaRPr lang="en-GB" sz="1500" b="0" i="0" u="none" strike="noStrike" cap="none" noProof="0" dirty="0">
              <a:solidFill>
                <a:srgbClr val="1A3966"/>
              </a:solidFill>
              <a:latin typeface="Calibri"/>
              <a:ea typeface="Calibri"/>
              <a:cs typeface="Calibri"/>
              <a:sym typeface="Calibri"/>
            </a:endParaRPr>
          </a:p>
        </p:txBody>
      </p:sp>
      <p:sp>
        <p:nvSpPr>
          <p:cNvPr id="1736" name="Google Shape;1736;p22"/>
          <p:cNvSpPr txBox="1"/>
          <p:nvPr/>
        </p:nvSpPr>
        <p:spPr>
          <a:xfrm>
            <a:off x="4857234" y="5651967"/>
            <a:ext cx="2297864" cy="734483"/>
          </a:xfrm>
          <a:prstGeom prst="rect">
            <a:avLst/>
          </a:prstGeom>
          <a:noFill/>
          <a:ln>
            <a:noFill/>
          </a:ln>
        </p:spPr>
        <p:txBody>
          <a:bodyPr spcFirstLastPara="1" wrap="square" lIns="91425" tIns="45700" rIns="91425" bIns="45700" anchor="t" anchorCtr="0">
            <a:noAutofit/>
          </a:bodyPr>
          <a:lstStyle/>
          <a:p>
            <a:pPr>
              <a:buClr>
                <a:srgbClr val="1A3966"/>
              </a:buClr>
              <a:buSzPts val="1300"/>
            </a:pPr>
            <a:r>
              <a:rPr lang="en-GB" sz="1300" i="1" noProof="0" dirty="0">
                <a:solidFill>
                  <a:srgbClr val="1A3966"/>
                </a:solidFill>
                <a:latin typeface="Calibri"/>
                <a:ea typeface="Calibri"/>
                <a:cs typeface="Calibri"/>
                <a:sym typeface="Calibri"/>
              </a:rPr>
              <a:t>Innovating for Global Challenges</a:t>
            </a:r>
            <a:endParaRPr lang="en-GB" sz="1300" b="0" i="1" u="none" strike="noStrike" cap="none" noProof="0" dirty="0">
              <a:solidFill>
                <a:srgbClr val="1A3966"/>
              </a:solidFill>
              <a:latin typeface="Calibri"/>
              <a:ea typeface="Calibri"/>
              <a:cs typeface="Calibri"/>
              <a:sym typeface="Calibri"/>
            </a:endParaRPr>
          </a:p>
        </p:txBody>
      </p:sp>
      <p:sp>
        <p:nvSpPr>
          <p:cNvPr id="1737" name="Google Shape;1737;p22"/>
          <p:cNvSpPr txBox="1"/>
          <p:nvPr/>
        </p:nvSpPr>
        <p:spPr>
          <a:xfrm>
            <a:off x="4861679" y="3152784"/>
            <a:ext cx="673015"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06</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1738" name="Google Shape;1738;p22"/>
          <p:cNvSpPr txBox="1"/>
          <p:nvPr/>
        </p:nvSpPr>
        <p:spPr>
          <a:xfrm>
            <a:off x="2091796" y="3166464"/>
            <a:ext cx="673015"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3FC2E0"/>
                </a:highlight>
                <a:latin typeface="Calibri"/>
                <a:ea typeface="Calibri"/>
                <a:cs typeface="Calibri"/>
                <a:sym typeface="Calibri"/>
              </a:rPr>
              <a:t> 05</a:t>
            </a:r>
            <a:r>
              <a:rPr lang="en-GB" sz="2000" b="1" i="0" u="none" strike="noStrike" cap="none" noProof="0" dirty="0">
                <a:solidFill>
                  <a:srgbClr val="3FC2E0"/>
                </a:solidFill>
                <a:highlight>
                  <a:srgbClr val="3FC2E0"/>
                </a:highlight>
                <a:latin typeface="Calibri"/>
                <a:ea typeface="Calibri"/>
                <a:cs typeface="Calibri"/>
                <a:sym typeface="Calibri"/>
              </a:rPr>
              <a:t>.</a:t>
            </a:r>
            <a:r>
              <a:rPr lang="en-GB" sz="2000" b="1" i="0" u="none" strike="noStrike" cap="none" noProof="0" dirty="0">
                <a:solidFill>
                  <a:srgbClr val="1A3966"/>
                </a:solidFill>
                <a:highlight>
                  <a:srgbClr val="3FC2E0"/>
                </a:highlight>
                <a:latin typeface="Calibri"/>
                <a:ea typeface="Calibri"/>
                <a:cs typeface="Calibri"/>
                <a:sym typeface="Calibri"/>
              </a:rPr>
              <a:t> </a:t>
            </a:r>
            <a:endParaRPr lang="en-GB" sz="1500" b="0" i="0" u="none" strike="noStrike" cap="none" noProof="0" dirty="0">
              <a:solidFill>
                <a:srgbClr val="69BCAC"/>
              </a:solidFill>
              <a:highlight>
                <a:srgbClr val="3FC2E0"/>
              </a:highlight>
              <a:latin typeface="Calibri"/>
              <a:ea typeface="Calibri"/>
              <a:cs typeface="Calibri"/>
              <a:sym typeface="Calibri"/>
            </a:endParaRPr>
          </a:p>
        </p:txBody>
      </p:sp>
      <p:sp>
        <p:nvSpPr>
          <p:cNvPr id="1739" name="Google Shape;1739;p22"/>
          <p:cNvSpPr txBox="1"/>
          <p:nvPr/>
        </p:nvSpPr>
        <p:spPr>
          <a:xfrm>
            <a:off x="2073836" y="4914302"/>
            <a:ext cx="745070"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F9AA73"/>
                </a:highlight>
                <a:latin typeface="Calibri"/>
                <a:ea typeface="Calibri"/>
                <a:cs typeface="Calibri"/>
                <a:sym typeface="Calibri"/>
              </a:rPr>
              <a:t> 07</a:t>
            </a:r>
            <a:r>
              <a:rPr lang="en-GB" sz="2000" b="1" i="0" u="none" strike="noStrike" cap="none" noProof="0" dirty="0">
                <a:solidFill>
                  <a:srgbClr val="F9AA73"/>
                </a:solidFill>
                <a:highlight>
                  <a:srgbClr val="F9AA73"/>
                </a:highlight>
                <a:latin typeface="Calibri"/>
                <a:ea typeface="Calibri"/>
                <a:cs typeface="Calibri"/>
                <a:sym typeface="Calibri"/>
              </a:rPr>
              <a:t>.</a:t>
            </a:r>
            <a:r>
              <a:rPr lang="en-GB" sz="2000" b="1" i="0" u="none" strike="noStrike" cap="none" noProof="0" dirty="0">
                <a:solidFill>
                  <a:srgbClr val="1A3966"/>
                </a:solidFill>
                <a:highlight>
                  <a:srgbClr val="F9AA73"/>
                </a:highlight>
                <a:latin typeface="Calibri"/>
                <a:ea typeface="Calibri"/>
                <a:cs typeface="Calibri"/>
                <a:sym typeface="Calibri"/>
              </a:rPr>
              <a:t> </a:t>
            </a:r>
            <a:endParaRPr lang="en-GB" sz="1500" b="0" i="0" u="none" strike="noStrike" cap="none" noProof="0" dirty="0">
              <a:solidFill>
                <a:srgbClr val="69BCAC"/>
              </a:solidFill>
              <a:highlight>
                <a:srgbClr val="F9AA73"/>
              </a:highlight>
              <a:latin typeface="Calibri"/>
              <a:ea typeface="Calibri"/>
              <a:cs typeface="Calibri"/>
              <a:sym typeface="Calibri"/>
            </a:endParaRPr>
          </a:p>
        </p:txBody>
      </p:sp>
      <p:sp>
        <p:nvSpPr>
          <p:cNvPr id="1740" name="Google Shape;1740;p22"/>
          <p:cNvSpPr txBox="1"/>
          <p:nvPr/>
        </p:nvSpPr>
        <p:spPr>
          <a:xfrm>
            <a:off x="4851764" y="4911284"/>
            <a:ext cx="741541"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08</a:t>
            </a:r>
            <a:r>
              <a:rPr lang="en-GB" sz="2000" b="1" i="0" u="none" strike="noStrike" cap="none" noProof="0" dirty="0">
                <a:solidFill>
                  <a:srgbClr val="CEBEDD"/>
                </a:solidFill>
                <a:highlight>
                  <a:srgbClr val="CEBEDD"/>
                </a:highlight>
                <a:latin typeface="Calibri"/>
                <a:ea typeface="Calibri"/>
                <a:cs typeface="Calibri"/>
                <a:sym typeface="Calibri"/>
              </a:rPr>
              <a:t>.</a:t>
            </a:r>
            <a:r>
              <a:rPr lang="en-GB" sz="2000" b="1" i="0" u="none" strike="noStrike" cap="none" noProof="0" dirty="0">
                <a:solidFill>
                  <a:srgbClr val="1A3966"/>
                </a:solidFill>
                <a:highlight>
                  <a:srgbClr val="CEBEDD"/>
                </a:highlight>
                <a:latin typeface="Calibri"/>
                <a:ea typeface="Calibri"/>
                <a:cs typeface="Calibri"/>
                <a:sym typeface="Calibri"/>
              </a:rPr>
              <a:t> </a:t>
            </a:r>
            <a:endParaRPr lang="en-GB" sz="1500" b="0" i="0" u="none" strike="noStrike" cap="none" noProof="0" dirty="0">
              <a:solidFill>
                <a:srgbClr val="69BCAC"/>
              </a:solidFill>
              <a:highlight>
                <a:srgbClr val="CEBEDD"/>
              </a:highlight>
              <a:latin typeface="Calibri"/>
              <a:ea typeface="Calibri"/>
              <a:cs typeface="Calibri"/>
              <a:sym typeface="Calibri"/>
            </a:endParaRPr>
          </a:p>
        </p:txBody>
      </p:sp>
      <p:sp>
        <p:nvSpPr>
          <p:cNvPr id="1741" name="Google Shape;1741;p22"/>
          <p:cNvSpPr/>
          <p:nvPr/>
        </p:nvSpPr>
        <p:spPr>
          <a:xfrm>
            <a:off x="2052179" y="1092420"/>
            <a:ext cx="5292401" cy="1867679"/>
          </a:xfrm>
          <a:prstGeom prst="rect">
            <a:avLst/>
          </a:prstGeom>
          <a:noFill/>
          <a:ln w="19050" cap="flat" cmpd="sng">
            <a:solidFill>
              <a:srgbClr val="8E9ED8"/>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742" name="Google Shape;1742;p22"/>
          <p:cNvSpPr txBox="1"/>
          <p:nvPr/>
        </p:nvSpPr>
        <p:spPr>
          <a:xfrm>
            <a:off x="2052179" y="1212154"/>
            <a:ext cx="5599170" cy="33950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lt1"/>
              </a:buClr>
              <a:buSzPts val="2000"/>
              <a:buFont typeface="Arial"/>
              <a:buNone/>
              <a:tabLst>
                <a:tab pos="4840288" algn="l"/>
              </a:tabLst>
            </a:pPr>
            <a:r>
              <a:rPr lang="en-GB" sz="2000" b="1" i="0" u="none" strike="noStrike" cap="none" noProof="0" dirty="0">
                <a:solidFill>
                  <a:schemeClr val="lt1"/>
                </a:solidFill>
                <a:highlight>
                  <a:srgbClr val="8E9ED8"/>
                </a:highlight>
                <a:latin typeface="Calibri"/>
                <a:ea typeface="Calibri"/>
                <a:cs typeface="Calibri"/>
                <a:sym typeface="Calibri"/>
              </a:rPr>
              <a:t> 01</a:t>
            </a:r>
            <a:r>
              <a:rPr lang="en-GB" sz="2000" b="1" i="0" u="none" strike="noStrike" cap="none" noProof="0" dirty="0">
                <a:solidFill>
                  <a:srgbClr val="8E9ED8"/>
                </a:solidFill>
                <a:highlight>
                  <a:srgbClr val="8E9ED8"/>
                </a:highlight>
                <a:latin typeface="Calibri"/>
                <a:ea typeface="Calibri"/>
                <a:cs typeface="Calibri"/>
                <a:sym typeface="Calibri"/>
              </a:rPr>
              <a:t>.</a:t>
            </a:r>
            <a:r>
              <a:rPr lang="en-GB" sz="2000" b="1" i="0" u="none" strike="noStrike" cap="none" noProof="0" dirty="0">
                <a:solidFill>
                  <a:srgbClr val="1A3966"/>
                </a:solidFill>
                <a:latin typeface="Calibri"/>
                <a:ea typeface="Calibri"/>
                <a:cs typeface="Calibri"/>
                <a:sym typeface="Calibri"/>
              </a:rPr>
              <a:t> </a:t>
            </a:r>
            <a:r>
              <a:rPr lang="en-GB" sz="1400" b="1" i="0" u="none" strike="noStrike" cap="none" noProof="0" dirty="0">
                <a:solidFill>
                  <a:srgbClr val="1A3966"/>
                </a:solidFill>
                <a:latin typeface="Calibri"/>
                <a:ea typeface="Calibri"/>
                <a:cs typeface="Calibri"/>
                <a:sym typeface="Calibri"/>
              </a:rPr>
              <a:t>Introduction</a:t>
            </a:r>
            <a:r>
              <a:rPr lang="en-GB" sz="1500" b="0" i="0" u="none" strike="noStrike" cap="none" noProof="0" dirty="0">
                <a:solidFill>
                  <a:srgbClr val="1A3966"/>
                </a:solidFill>
                <a:latin typeface="Calibri"/>
                <a:ea typeface="Calibri"/>
                <a:cs typeface="Calibri"/>
                <a:sym typeface="Calibri"/>
              </a:rPr>
              <a:t> </a:t>
            </a:r>
            <a:r>
              <a:rPr lang="en-GB" sz="800" b="0" i="0" u="none" strike="noStrike" cap="none" noProof="0" dirty="0">
                <a:solidFill>
                  <a:srgbClr val="1A3966"/>
                </a:solidFill>
                <a:latin typeface="Calibri"/>
                <a:ea typeface="Calibri"/>
                <a:cs typeface="Calibri"/>
                <a:sym typeface="Calibri"/>
              </a:rPr>
              <a:t>……………………………………………………………………………………………………………………..…….…	</a:t>
            </a:r>
            <a:r>
              <a:rPr lang="en-GB" sz="1500" b="0" i="0" u="none" strike="noStrike" cap="none" noProof="0" dirty="0">
                <a:solidFill>
                  <a:srgbClr val="1A3966"/>
                </a:solidFill>
                <a:latin typeface="Calibri"/>
                <a:ea typeface="Calibri"/>
                <a:cs typeface="Calibri"/>
                <a:sym typeface="Calibri"/>
              </a:rPr>
              <a:t> </a:t>
            </a:r>
            <a:r>
              <a:rPr lang="en-GB" noProof="0" dirty="0">
                <a:solidFill>
                  <a:srgbClr val="1A3966"/>
                </a:solidFill>
                <a:latin typeface="Calibri"/>
                <a:ea typeface="Calibri"/>
                <a:cs typeface="Calibri"/>
                <a:sym typeface="Calibri"/>
              </a:rPr>
              <a:t>8</a:t>
            </a:r>
            <a:r>
              <a:rPr lang="en-GB" sz="1600" b="0" i="0" u="none" strike="noStrike" cap="none" noProof="0" dirty="0">
                <a:solidFill>
                  <a:srgbClr val="1A3966"/>
                </a:solidFill>
                <a:latin typeface="Calibri"/>
                <a:ea typeface="Calibri"/>
                <a:cs typeface="Calibri"/>
                <a:sym typeface="Calibri"/>
              </a:rPr>
              <a:t> </a:t>
            </a:r>
            <a:endParaRPr lang="en-GB" sz="1500" b="0" i="0" u="none" strike="noStrike" cap="none" noProof="0" dirty="0">
              <a:solidFill>
                <a:srgbClr val="1A3966"/>
              </a:solidFill>
              <a:latin typeface="Calibri"/>
              <a:ea typeface="Calibri"/>
              <a:cs typeface="Calibri"/>
              <a:sym typeface="Calibri"/>
            </a:endParaRPr>
          </a:p>
        </p:txBody>
      </p:sp>
      <p:sp>
        <p:nvSpPr>
          <p:cNvPr id="1743" name="Google Shape;1743;p22"/>
          <p:cNvSpPr txBox="1"/>
          <p:nvPr/>
        </p:nvSpPr>
        <p:spPr>
          <a:xfrm>
            <a:off x="2052179" y="1607388"/>
            <a:ext cx="5599170" cy="33950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lt1"/>
              </a:buClr>
              <a:buSzPts val="2000"/>
              <a:buFont typeface="Arial"/>
              <a:buNone/>
              <a:tabLst>
                <a:tab pos="4886325" algn="l"/>
              </a:tabLst>
            </a:pPr>
            <a:r>
              <a:rPr lang="en-GB" sz="2000" b="1" i="0" u="none" strike="noStrike" cap="none" noProof="0" dirty="0">
                <a:solidFill>
                  <a:schemeClr val="lt1"/>
                </a:solidFill>
                <a:highlight>
                  <a:srgbClr val="8E9ED8"/>
                </a:highlight>
                <a:latin typeface="Calibri"/>
                <a:ea typeface="Calibri"/>
                <a:cs typeface="Calibri"/>
                <a:sym typeface="Calibri"/>
              </a:rPr>
              <a:t> 02</a:t>
            </a:r>
            <a:r>
              <a:rPr lang="en-GB" sz="2000" b="1" i="0" u="none" strike="noStrike" cap="none" noProof="0" dirty="0">
                <a:solidFill>
                  <a:srgbClr val="8E9ED8"/>
                </a:solidFill>
                <a:highlight>
                  <a:srgbClr val="8E9ED8"/>
                </a:highlight>
                <a:latin typeface="Calibri"/>
                <a:ea typeface="Calibri"/>
                <a:cs typeface="Calibri"/>
                <a:sym typeface="Calibri"/>
              </a:rPr>
              <a:t>.</a:t>
            </a:r>
            <a:r>
              <a:rPr lang="en-GB" sz="2000" b="1" i="0" u="none" strike="noStrike" cap="none" noProof="0" dirty="0">
                <a:solidFill>
                  <a:srgbClr val="1A3966"/>
                </a:solidFill>
                <a:latin typeface="Calibri"/>
                <a:ea typeface="Calibri"/>
                <a:cs typeface="Calibri"/>
                <a:sym typeface="Calibri"/>
              </a:rPr>
              <a:t> </a:t>
            </a:r>
            <a:r>
              <a:rPr lang="en-GB" sz="1400" b="1" i="0" u="none" strike="noStrike" cap="none" noProof="0" dirty="0">
                <a:solidFill>
                  <a:srgbClr val="1A3966"/>
                </a:solidFill>
                <a:latin typeface="Calibri"/>
                <a:ea typeface="Calibri"/>
                <a:cs typeface="Calibri"/>
                <a:sym typeface="Calibri"/>
              </a:rPr>
              <a:t>Structure</a:t>
            </a:r>
            <a:r>
              <a:rPr lang="en-GB" sz="1500" b="0" i="0" u="none" strike="noStrike" cap="none" noProof="0" dirty="0">
                <a:solidFill>
                  <a:srgbClr val="1A3966"/>
                </a:solidFill>
                <a:latin typeface="Calibri"/>
                <a:ea typeface="Calibri"/>
                <a:cs typeface="Calibri"/>
                <a:sym typeface="Calibri"/>
              </a:rPr>
              <a:t> </a:t>
            </a:r>
            <a:r>
              <a:rPr lang="en-GB" sz="800" b="0" i="0" u="none" strike="noStrike" cap="none" noProof="0" dirty="0">
                <a:solidFill>
                  <a:srgbClr val="1A3966"/>
                </a:solidFill>
                <a:latin typeface="Calibri"/>
                <a:ea typeface="Calibri"/>
                <a:cs typeface="Calibri"/>
                <a:sym typeface="Calibri"/>
              </a:rPr>
              <a:t>……………………………………………………………………………………………………………………..….……………. 	</a:t>
            </a:r>
            <a:r>
              <a:rPr lang="en-GB" sz="1400" b="0" i="0" u="none" strike="noStrike" cap="none" noProof="0" dirty="0">
                <a:solidFill>
                  <a:srgbClr val="1A3966"/>
                </a:solidFill>
                <a:latin typeface="Calibri"/>
                <a:ea typeface="Calibri"/>
                <a:cs typeface="Calibri"/>
                <a:sym typeface="Calibri"/>
              </a:rPr>
              <a:t>9</a:t>
            </a:r>
            <a:r>
              <a:rPr lang="en-GB" sz="1600" b="0" i="0" u="none" strike="noStrike" cap="none" noProof="0" dirty="0">
                <a:solidFill>
                  <a:srgbClr val="1A3966"/>
                </a:solidFill>
                <a:latin typeface="Calibri"/>
                <a:ea typeface="Calibri"/>
                <a:cs typeface="Calibri"/>
                <a:sym typeface="Calibri"/>
              </a:rPr>
              <a:t> </a:t>
            </a:r>
            <a:endParaRPr lang="en-GB" sz="1500" b="0" i="0" u="none" strike="noStrike" cap="none" noProof="0" dirty="0">
              <a:solidFill>
                <a:srgbClr val="1A3966"/>
              </a:solidFill>
              <a:latin typeface="Calibri"/>
              <a:ea typeface="Calibri"/>
              <a:cs typeface="Calibri"/>
              <a:sym typeface="Calibri"/>
            </a:endParaRPr>
          </a:p>
        </p:txBody>
      </p:sp>
      <p:sp>
        <p:nvSpPr>
          <p:cNvPr id="1745" name="Google Shape;1745;p22"/>
          <p:cNvSpPr txBox="1"/>
          <p:nvPr/>
        </p:nvSpPr>
        <p:spPr>
          <a:xfrm>
            <a:off x="2062094" y="2032129"/>
            <a:ext cx="5599170" cy="33950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lt1"/>
              </a:buClr>
              <a:buSzPts val="2000"/>
              <a:buFont typeface="Arial"/>
              <a:buNone/>
              <a:tabLst>
                <a:tab pos="4840288" algn="l"/>
              </a:tabLst>
            </a:pPr>
            <a:r>
              <a:rPr lang="en-GB" sz="2000" b="1" i="0" u="none" strike="noStrike" cap="none" noProof="0" dirty="0">
                <a:solidFill>
                  <a:schemeClr val="lt1"/>
                </a:solidFill>
                <a:highlight>
                  <a:srgbClr val="8E9ED8"/>
                </a:highlight>
                <a:latin typeface="Calibri"/>
                <a:ea typeface="Calibri"/>
                <a:cs typeface="Calibri"/>
                <a:sym typeface="Calibri"/>
              </a:rPr>
              <a:t> 03</a:t>
            </a:r>
            <a:r>
              <a:rPr lang="en-GB" sz="2000" b="1" i="0" u="none" strike="noStrike" cap="none" noProof="0" dirty="0">
                <a:solidFill>
                  <a:srgbClr val="8E9ED8"/>
                </a:solidFill>
                <a:highlight>
                  <a:srgbClr val="8E9ED8"/>
                </a:highlight>
                <a:latin typeface="Calibri"/>
                <a:ea typeface="Calibri"/>
                <a:cs typeface="Calibri"/>
                <a:sym typeface="Calibri"/>
              </a:rPr>
              <a:t>.</a:t>
            </a:r>
            <a:r>
              <a:rPr lang="en-GB" sz="2000" b="1" i="0" u="none" strike="noStrike" cap="none" noProof="0" dirty="0">
                <a:solidFill>
                  <a:srgbClr val="1A3966"/>
                </a:solidFill>
                <a:latin typeface="Calibri"/>
                <a:ea typeface="Calibri"/>
                <a:cs typeface="Calibri"/>
                <a:sym typeface="Calibri"/>
              </a:rPr>
              <a:t> </a:t>
            </a:r>
            <a:r>
              <a:rPr lang="en-GB" sz="1400" b="1" i="0" u="none" strike="noStrike" cap="none" noProof="0" dirty="0">
                <a:solidFill>
                  <a:srgbClr val="1A3966"/>
                </a:solidFill>
                <a:latin typeface="Calibri"/>
                <a:ea typeface="Calibri"/>
                <a:cs typeface="Calibri"/>
                <a:sym typeface="Calibri"/>
              </a:rPr>
              <a:t>Content</a:t>
            </a:r>
            <a:r>
              <a:rPr lang="en-GB" sz="1500" b="0" i="0" u="none" strike="noStrike" cap="none" noProof="0" dirty="0">
                <a:solidFill>
                  <a:srgbClr val="1A3966"/>
                </a:solidFill>
                <a:latin typeface="Calibri"/>
                <a:ea typeface="Calibri"/>
                <a:cs typeface="Calibri"/>
                <a:sym typeface="Calibri"/>
              </a:rPr>
              <a:t> </a:t>
            </a:r>
            <a:r>
              <a:rPr lang="en-GB" sz="800" b="0" i="0" u="none" strike="noStrike" cap="none" noProof="0" dirty="0">
                <a:solidFill>
                  <a:srgbClr val="1A3966"/>
                </a:solidFill>
                <a:latin typeface="Calibri"/>
                <a:ea typeface="Calibri"/>
                <a:cs typeface="Calibri"/>
                <a:sym typeface="Calibri"/>
              </a:rPr>
              <a:t>……………………………………………………………………………………………………………………..………….……....</a:t>
            </a:r>
            <a:r>
              <a:rPr lang="en-GB" sz="1500" b="0" i="0" u="none" strike="noStrike" cap="none" noProof="0" dirty="0">
                <a:solidFill>
                  <a:srgbClr val="1A3966"/>
                </a:solidFill>
                <a:latin typeface="Calibri"/>
                <a:ea typeface="Calibri"/>
                <a:cs typeface="Calibri"/>
                <a:sym typeface="Calibri"/>
              </a:rPr>
              <a:t> 	</a:t>
            </a:r>
            <a:r>
              <a:rPr lang="en-GB" sz="1400" b="0" i="0" u="none" strike="noStrike" cap="none" noProof="0" dirty="0">
                <a:solidFill>
                  <a:srgbClr val="1A3966"/>
                </a:solidFill>
                <a:latin typeface="Calibri"/>
                <a:ea typeface="Calibri"/>
                <a:cs typeface="Calibri"/>
                <a:sym typeface="Calibri"/>
              </a:rPr>
              <a:t>19</a:t>
            </a:r>
            <a:endParaRPr lang="en-GB" sz="1500" b="0" i="0" u="none" strike="noStrike" cap="none" noProof="0" dirty="0">
              <a:solidFill>
                <a:srgbClr val="1A3966"/>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97EAD98F-481A-3B9F-5E16-E8F1366D8FB9}"/>
              </a:ext>
            </a:extLst>
          </p:cNvPr>
          <p:cNvGrpSpPr/>
          <p:nvPr/>
        </p:nvGrpSpPr>
        <p:grpSpPr>
          <a:xfrm>
            <a:off x="2514629" y="8435599"/>
            <a:ext cx="4313392" cy="369332"/>
            <a:chOff x="441152" y="6867141"/>
            <a:chExt cx="4848131" cy="415118"/>
          </a:xfrm>
        </p:grpSpPr>
        <p:pic>
          <p:nvPicPr>
            <p:cNvPr id="3" name="Picture 2">
              <a:extLst>
                <a:ext uri="{FF2B5EF4-FFF2-40B4-BE49-F238E27FC236}">
                  <a16:creationId xmlns:a16="http://schemas.microsoft.com/office/drawing/2014/main" id="{53F3C9B1-C84D-499E-EE18-62955352C0F1}"/>
                </a:ext>
              </a:extLst>
            </p:cNvPr>
            <p:cNvPicPr>
              <a:picLocks noChangeAspect="1"/>
            </p:cNvPicPr>
            <p:nvPr/>
          </p:nvPicPr>
          <p:blipFill>
            <a:blip r:embed="rId3"/>
            <a:stretch>
              <a:fillRect/>
            </a:stretch>
          </p:blipFill>
          <p:spPr>
            <a:xfrm>
              <a:off x="441152" y="6898511"/>
              <a:ext cx="1552020" cy="345591"/>
            </a:xfrm>
            <a:prstGeom prst="rect">
              <a:avLst/>
            </a:prstGeom>
          </p:spPr>
        </p:pic>
        <p:sp>
          <p:nvSpPr>
            <p:cNvPr id="4" name="TextBox 3">
              <a:extLst>
                <a:ext uri="{FF2B5EF4-FFF2-40B4-BE49-F238E27FC236}">
                  <a16:creationId xmlns:a16="http://schemas.microsoft.com/office/drawing/2014/main" id="{20336C9D-73CB-5487-D6AD-A3FF05FBB501}"/>
                </a:ext>
              </a:extLst>
            </p:cNvPr>
            <p:cNvSpPr txBox="1"/>
            <p:nvPr/>
          </p:nvSpPr>
          <p:spPr>
            <a:xfrm>
              <a:off x="1993170" y="6867141"/>
              <a:ext cx="3296113" cy="415118"/>
            </a:xfrm>
            <a:prstGeom prst="rect">
              <a:avLst/>
            </a:prstGeom>
            <a:noFill/>
          </p:spPr>
          <p:txBody>
            <a:bodyPr wrap="square">
              <a:spAutoFit/>
            </a:bodyPr>
            <a:lstStyle/>
            <a:p>
              <a:pPr algn="just"/>
              <a:r>
                <a:rPr lang="en-GB" sz="450" b="0" i="0" u="none" strike="noStrike" noProof="0" dirty="0">
                  <a:solidFill>
                    <a:srgbClr val="414141"/>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lang="en-GB" sz="450" noProof="0" dirty="0">
                <a:latin typeface="Calibri" panose="020F0502020204030204" pitchFamily="34" charset="0"/>
                <a:cs typeface="Calibri" panose="020F0502020204030204" pitchFamily="34" charset="0"/>
              </a:endParaRPr>
            </a:p>
          </p:txBody>
        </p:sp>
      </p:grpSp>
      <p:sp>
        <p:nvSpPr>
          <p:cNvPr id="5" name="Google Shape;1745;p22">
            <a:extLst>
              <a:ext uri="{FF2B5EF4-FFF2-40B4-BE49-F238E27FC236}">
                <a16:creationId xmlns:a16="http://schemas.microsoft.com/office/drawing/2014/main" id="{2C0C715F-76EB-A63C-7AA0-8F239A011E54}"/>
              </a:ext>
            </a:extLst>
          </p:cNvPr>
          <p:cNvSpPr txBox="1"/>
          <p:nvPr/>
        </p:nvSpPr>
        <p:spPr>
          <a:xfrm>
            <a:off x="2063050" y="2427363"/>
            <a:ext cx="5599170" cy="33950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lt1"/>
              </a:buClr>
              <a:buSzPts val="2000"/>
              <a:buFont typeface="Arial"/>
              <a:buNone/>
              <a:tabLst>
                <a:tab pos="4840288" algn="l"/>
              </a:tabLst>
            </a:pPr>
            <a:r>
              <a:rPr lang="en-GB" sz="2000" b="1" i="0" u="none" strike="noStrike" cap="none" noProof="0" dirty="0">
                <a:solidFill>
                  <a:schemeClr val="lt1"/>
                </a:solidFill>
                <a:highlight>
                  <a:srgbClr val="8E9ED8"/>
                </a:highlight>
                <a:latin typeface="Calibri"/>
                <a:ea typeface="Calibri"/>
                <a:cs typeface="Calibri"/>
                <a:sym typeface="Calibri"/>
              </a:rPr>
              <a:t> 04</a:t>
            </a:r>
            <a:r>
              <a:rPr lang="en-GB" sz="2000" b="1" i="0" u="none" strike="noStrike" cap="none" noProof="0" dirty="0">
                <a:solidFill>
                  <a:srgbClr val="8E9ED8"/>
                </a:solidFill>
                <a:highlight>
                  <a:srgbClr val="8E9ED8"/>
                </a:highlight>
                <a:latin typeface="Calibri"/>
                <a:ea typeface="Calibri"/>
                <a:cs typeface="Calibri"/>
                <a:sym typeface="Calibri"/>
              </a:rPr>
              <a:t>.</a:t>
            </a:r>
            <a:r>
              <a:rPr lang="en-GB" sz="2000" b="1" i="0" u="none" strike="noStrike" cap="none" noProof="0" dirty="0">
                <a:solidFill>
                  <a:srgbClr val="1A3966"/>
                </a:solidFill>
                <a:latin typeface="Calibri"/>
                <a:ea typeface="Calibri"/>
                <a:cs typeface="Calibri"/>
                <a:sym typeface="Calibri"/>
              </a:rPr>
              <a:t> </a:t>
            </a:r>
            <a:r>
              <a:rPr lang="en-GB" b="1" dirty="0">
                <a:solidFill>
                  <a:srgbClr val="1A3966"/>
                </a:solidFill>
                <a:latin typeface="Calibri"/>
                <a:ea typeface="Calibri"/>
                <a:cs typeface="Calibri"/>
                <a:sym typeface="Calibri"/>
              </a:rPr>
              <a:t>Pedagogies</a:t>
            </a:r>
            <a:r>
              <a:rPr lang="en-GB" sz="1500" b="0" i="0" u="none" strike="noStrike" cap="none" noProof="0" dirty="0">
                <a:solidFill>
                  <a:srgbClr val="1A3966"/>
                </a:solidFill>
                <a:latin typeface="Calibri"/>
                <a:ea typeface="Calibri"/>
                <a:cs typeface="Calibri"/>
                <a:sym typeface="Calibri"/>
              </a:rPr>
              <a:t> </a:t>
            </a:r>
            <a:r>
              <a:rPr lang="en-GB" sz="800" b="0" i="0" u="none" strike="noStrike" cap="none" noProof="0" dirty="0">
                <a:solidFill>
                  <a:srgbClr val="1A3966"/>
                </a:solidFill>
                <a:latin typeface="Calibri"/>
                <a:ea typeface="Calibri"/>
                <a:cs typeface="Calibri"/>
                <a:sym typeface="Calibri"/>
              </a:rPr>
              <a:t>……………………………………………………………………………………………………………..………….……....</a:t>
            </a:r>
            <a:r>
              <a:rPr lang="en-GB" sz="1500" b="0" i="0" u="none" strike="noStrike" cap="none" noProof="0" dirty="0">
                <a:solidFill>
                  <a:srgbClr val="1A3966"/>
                </a:solidFill>
                <a:latin typeface="Calibri"/>
                <a:ea typeface="Calibri"/>
                <a:cs typeface="Calibri"/>
                <a:sym typeface="Calibri"/>
              </a:rPr>
              <a:t> 	</a:t>
            </a:r>
            <a:r>
              <a:rPr lang="en-GB" sz="1400" b="0" i="0" u="none" strike="noStrike" cap="none" noProof="0" dirty="0">
                <a:solidFill>
                  <a:srgbClr val="1A3966"/>
                </a:solidFill>
                <a:latin typeface="Calibri"/>
                <a:ea typeface="Calibri"/>
                <a:cs typeface="Calibri"/>
                <a:sym typeface="Calibri"/>
              </a:rPr>
              <a:t>19</a:t>
            </a:r>
            <a:endParaRPr lang="en-GB" sz="1500" b="0" i="0" u="none" strike="noStrike" cap="none" noProof="0" dirty="0">
              <a:solidFill>
                <a:srgbClr val="1A3966"/>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5E018CAE-3A3E-98A8-85A2-F48909148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673" y="8970809"/>
            <a:ext cx="876630" cy="30671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2;p29">
            <a:extLst>
              <a:ext uri="{FF2B5EF4-FFF2-40B4-BE49-F238E27FC236}">
                <a16:creationId xmlns:a16="http://schemas.microsoft.com/office/drawing/2014/main" id="{99CEEB04-76EA-7466-44D8-0A568D44016F}"/>
              </a:ext>
            </a:extLst>
          </p:cNvPr>
          <p:cNvSpPr/>
          <p:nvPr/>
        </p:nvSpPr>
        <p:spPr>
          <a:xfrm>
            <a:off x="3853304" y="9049619"/>
            <a:ext cx="4295995" cy="2154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82666"/>
              </a:buClr>
              <a:buSzPts val="800"/>
              <a:buFont typeface="Calibri"/>
              <a:buNone/>
            </a:pPr>
            <a:r>
              <a:rPr lang="en-GB" sz="700" b="0" i="0" dirty="0">
                <a:solidFill>
                  <a:srgbClr val="633547"/>
                </a:solidFill>
                <a:latin typeface="Calibri"/>
                <a:ea typeface="Calibri"/>
                <a:cs typeface="Calibri"/>
                <a:sym typeface="Calibri"/>
              </a:rPr>
              <a:t>© 2023. </a:t>
            </a:r>
            <a:r>
              <a:rPr lang="en-GB" sz="700" dirty="0">
                <a:solidFill>
                  <a:srgbClr val="633547"/>
                </a:solidFill>
                <a:latin typeface="Calibri"/>
                <a:ea typeface="Calibri"/>
                <a:cs typeface="Calibri"/>
                <a:sym typeface="Calibri"/>
              </a:rPr>
              <a:t>EESF</a:t>
            </a:r>
            <a:r>
              <a:rPr lang="en-GB" sz="700" b="0" i="0" dirty="0">
                <a:solidFill>
                  <a:srgbClr val="633547"/>
                </a:solidFill>
                <a:latin typeface="Calibri"/>
                <a:ea typeface="Calibri"/>
                <a:cs typeface="Calibri"/>
                <a:sym typeface="Calibri"/>
              </a:rPr>
              <a:t> Project. This work is openly licensed via </a:t>
            </a:r>
            <a:r>
              <a:rPr lang="en-GB" sz="700" b="0" i="0" dirty="0">
                <a:solidFill>
                  <a:srgbClr val="63354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 4.0</a:t>
            </a:r>
            <a:r>
              <a:rPr lang="en-GB" sz="800" b="0" i="0" dirty="0">
                <a:solidFill>
                  <a:srgbClr val="282666"/>
                </a:solidFill>
                <a:latin typeface="Calibri"/>
                <a:ea typeface="Calibri"/>
                <a:cs typeface="Calibri"/>
                <a:sym typeface="Calibri"/>
              </a:rPr>
              <a:t>.</a:t>
            </a:r>
            <a:endParaRPr sz="800" b="0" i="0" dirty="0">
              <a:solidFill>
                <a:srgbClr val="28266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6" name="Google Shape;1856;p29"/>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grpSp>
        <p:nvGrpSpPr>
          <p:cNvPr id="2" name="Google Shape;1754;p7">
            <a:extLst>
              <a:ext uri="{FF2B5EF4-FFF2-40B4-BE49-F238E27FC236}">
                <a16:creationId xmlns:a16="http://schemas.microsoft.com/office/drawing/2014/main" id="{3A21EE90-3C28-FA87-FF2E-CEB134645E42}"/>
              </a:ext>
            </a:extLst>
          </p:cNvPr>
          <p:cNvGrpSpPr/>
          <p:nvPr/>
        </p:nvGrpSpPr>
        <p:grpSpPr>
          <a:xfrm>
            <a:off x="1036142" y="18237"/>
            <a:ext cx="6802647" cy="1670099"/>
            <a:chOff x="1677200" y="-397660"/>
            <a:chExt cx="7459575" cy="1831381"/>
          </a:xfrm>
        </p:grpSpPr>
        <p:sp>
          <p:nvSpPr>
            <p:cNvPr id="4" name="Google Shape;1755;p7">
              <a:extLst>
                <a:ext uri="{FF2B5EF4-FFF2-40B4-BE49-F238E27FC236}">
                  <a16:creationId xmlns:a16="http://schemas.microsoft.com/office/drawing/2014/main" id="{EA90D341-7F37-CE3B-5BA5-F911055EA1B9}"/>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5" name="Google Shape;1756;p7">
              <a:extLst>
                <a:ext uri="{FF2B5EF4-FFF2-40B4-BE49-F238E27FC236}">
                  <a16:creationId xmlns:a16="http://schemas.microsoft.com/office/drawing/2014/main" id="{053D7D95-F22A-A0DF-1422-8DB314006E71}"/>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6" name="Google Shape;1757;p7">
            <a:extLst>
              <a:ext uri="{FF2B5EF4-FFF2-40B4-BE49-F238E27FC236}">
                <a16:creationId xmlns:a16="http://schemas.microsoft.com/office/drawing/2014/main" id="{79BCDD5B-9137-9F79-D770-8536D5A8E7E7}"/>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7" name="Google Shape;1758;p7">
            <a:extLst>
              <a:ext uri="{FF2B5EF4-FFF2-40B4-BE49-F238E27FC236}">
                <a16:creationId xmlns:a16="http://schemas.microsoft.com/office/drawing/2014/main" id="{86000049-8C28-587A-1B91-AD282E976301}"/>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cxnSp>
        <p:nvCxnSpPr>
          <p:cNvPr id="8" name="Straight Connector 7">
            <a:extLst>
              <a:ext uri="{FF2B5EF4-FFF2-40B4-BE49-F238E27FC236}">
                <a16:creationId xmlns:a16="http://schemas.microsoft.com/office/drawing/2014/main" id="{4E4641A4-FA78-5D3E-186E-5364D39C0275}"/>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9" name="Rectángulo 4">
            <a:extLst>
              <a:ext uri="{FF2B5EF4-FFF2-40B4-BE49-F238E27FC236}">
                <a16:creationId xmlns:a16="http://schemas.microsoft.com/office/drawing/2014/main" id="{C2CBFCF6-EE3F-9516-6C80-9127AE724BDE}"/>
              </a:ext>
            </a:extLst>
          </p:cNvPr>
          <p:cNvSpPr/>
          <p:nvPr/>
        </p:nvSpPr>
        <p:spPr>
          <a:xfrm>
            <a:off x="1036142" y="2524743"/>
            <a:ext cx="6068373" cy="2333780"/>
          </a:xfrm>
          <a:prstGeom prst="rect">
            <a:avLst/>
          </a:prstGeom>
        </p:spPr>
        <p:txBody>
          <a:bodyPr wrap="square">
            <a:spAutoFit/>
          </a:bodyPr>
          <a:lstStyle/>
          <a:p>
            <a:pPr marL="12700">
              <a:lnSpc>
                <a:spcPts val="2020"/>
              </a:lnSpc>
              <a:buClr>
                <a:srgbClr val="1A3966"/>
              </a:buClr>
              <a:buSzPts val="1100"/>
            </a:pPr>
            <a:r>
              <a:rPr lang="en-GB" sz="2000" b="1" noProof="0" dirty="0">
                <a:solidFill>
                  <a:srgbClr val="8E9ED8"/>
                </a:solidFill>
                <a:latin typeface="Calibri"/>
                <a:ea typeface="Calibri"/>
                <a:cs typeface="Calibri"/>
                <a:sym typeface="Calibri"/>
              </a:rPr>
              <a:t>There is sustainability without</a:t>
            </a:r>
          </a:p>
          <a:p>
            <a:pPr marL="12700">
              <a:lnSpc>
                <a:spcPts val="2020"/>
              </a:lnSpc>
              <a:buClr>
                <a:srgbClr val="1A3966"/>
              </a:buClr>
              <a:buSzPts val="1100"/>
            </a:pPr>
            <a:r>
              <a:rPr lang="en-GB" sz="2000" b="1" noProof="0" dirty="0">
                <a:solidFill>
                  <a:srgbClr val="8E9ED8"/>
                </a:solidFill>
                <a:latin typeface="Calibri"/>
                <a:ea typeface="Calibri"/>
                <a:cs typeface="Calibri"/>
                <a:sym typeface="Calibri"/>
              </a:rPr>
              <a:t> educational transformation</a:t>
            </a:r>
            <a:endParaRPr lang="en-GB" sz="2000" b="1" noProof="0" dirty="0">
              <a:solidFill>
                <a:srgbClr val="1A3966"/>
              </a:solidFill>
              <a:latin typeface="Calibri"/>
              <a:ea typeface="Calibri"/>
              <a:cs typeface="Calibri"/>
              <a:sym typeface="Calibri"/>
            </a:endParaRPr>
          </a:p>
          <a:p>
            <a:pPr marL="12700" lvl="0">
              <a:lnSpc>
                <a:spcPts val="1720"/>
              </a:lnSpc>
              <a:buClr>
                <a:srgbClr val="1A3966"/>
              </a:buClr>
              <a:buSzPts val="1100"/>
            </a:pPr>
            <a:endParaRPr lang="en-GB" sz="1600" b="1" noProof="0" dirty="0">
              <a:solidFill>
                <a:srgbClr val="1A3966"/>
              </a:solidFill>
              <a:latin typeface="Calibri"/>
              <a:ea typeface="Calibri"/>
              <a:cs typeface="Calibri"/>
              <a:sym typeface="Calibri"/>
            </a:endParaRPr>
          </a:p>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The use of active methodologies not only improves learning within limited timeframes but also represents a strategic commitment to training professionals capable of leading change. Learning by doing, reflecting, and collaborating is, now more than ever, a necessary condition for engineering that truly contributes to a fair and sustainable future </a:t>
            </a:r>
          </a:p>
          <a:p>
            <a:pPr marL="12700" lvl="0">
              <a:lnSpc>
                <a:spcPts val="1720"/>
              </a:lnSpc>
              <a:buClr>
                <a:srgbClr val="1A3966"/>
              </a:buClr>
              <a:buSzPts val="1100"/>
            </a:pPr>
            <a:endParaRPr lang="en-GB" sz="1150" noProof="0" dirty="0">
              <a:solidFill>
                <a:srgbClr val="1A3966"/>
              </a:solidFill>
              <a:latin typeface="Calibri"/>
              <a:ea typeface="Calibri"/>
              <a:cs typeface="Calibri"/>
              <a:sym typeface="Calibri"/>
            </a:endParaRPr>
          </a:p>
        </p:txBody>
      </p:sp>
      <p:sp>
        <p:nvSpPr>
          <p:cNvPr id="10" name="Google Shape;1787;p24">
            <a:extLst>
              <a:ext uri="{FF2B5EF4-FFF2-40B4-BE49-F238E27FC236}">
                <a16:creationId xmlns:a16="http://schemas.microsoft.com/office/drawing/2014/main" id="{F193DDA8-089A-5F58-50E9-1D08755CAE1E}"/>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Resources and Teaching Methodologies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2" name="Google Shape;1807;p25">
            <a:extLst>
              <a:ext uri="{FF2B5EF4-FFF2-40B4-BE49-F238E27FC236}">
                <a16:creationId xmlns:a16="http://schemas.microsoft.com/office/drawing/2014/main" id="{17D228C1-CCD8-B3F9-324B-53F8B4221747}"/>
              </a:ext>
            </a:extLst>
          </p:cNvPr>
          <p:cNvSpPr txBox="1"/>
          <p:nvPr/>
        </p:nvSpPr>
        <p:spPr>
          <a:xfrm>
            <a:off x="1036142" y="4781579"/>
            <a:ext cx="6246152" cy="1079999"/>
          </a:xfrm>
          <a:prstGeom prst="rect">
            <a:avLst/>
          </a:prstGeom>
          <a:noFill/>
          <a:ln>
            <a:noFill/>
          </a:ln>
        </p:spPr>
        <p:txBody>
          <a:bodyPr spcFirstLastPara="1" wrap="square" lIns="91425" tIns="45700" rIns="91425" bIns="45700" numCol="2"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selection of specific methodologies for each activity is not arbitrary, but rather responds to the type of competency being developed and the desired cognitive level. Thus, Level 1 (basic) activities are based on guided discovery, video analysis, or structured exercises; Level 2 (advanced) tasks employ methods such as case studies, simulations, or challenge-based learning; while integrative activities are based on project-based learning (PBL), design thinking, and peer collaboration, allowing students to systematically apply knowledge and skills in professional situations.</a:t>
            </a: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Overall, this methodological design seeks not only to facilitate the achievement of learning outcomes but also to foster an active, reflective, and transformative attitude in students. Only through authentic, participatory, and stimulating learning experiences will it be possible to advance toward engineering education aligned with the challenges of the 21st century, where the development of technical skills goes hand in hand with critical awareness and a firm commitment to sustainability..</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cxnSp>
        <p:nvCxnSpPr>
          <p:cNvPr id="13" name="Straight Connector 12">
            <a:extLst>
              <a:ext uri="{FF2B5EF4-FFF2-40B4-BE49-F238E27FC236}">
                <a16:creationId xmlns:a16="http://schemas.microsoft.com/office/drawing/2014/main" id="{34EC14A4-C723-F92B-0937-6C12645FD187}"/>
              </a:ext>
            </a:extLst>
          </p:cNvPr>
          <p:cNvCxnSpPr>
            <a:cxnSpLocks/>
          </p:cNvCxnSpPr>
          <p:nvPr/>
        </p:nvCxnSpPr>
        <p:spPr>
          <a:xfrm>
            <a:off x="2302189" y="7800211"/>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4" name="Google Shape;1787;p24">
            <a:extLst>
              <a:ext uri="{FF2B5EF4-FFF2-40B4-BE49-F238E27FC236}">
                <a16:creationId xmlns:a16="http://schemas.microsoft.com/office/drawing/2014/main" id="{C50B78C3-3A1F-F8AE-A724-FBBFFFFC4786}"/>
              </a:ext>
            </a:extLst>
          </p:cNvPr>
          <p:cNvSpPr txBox="1">
            <a:spLocks/>
          </p:cNvSpPr>
          <p:nvPr/>
        </p:nvSpPr>
        <p:spPr>
          <a:xfrm>
            <a:off x="1039315" y="7567899"/>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Explanatory notes for the reader:</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5" name="Google Shape;1807;p25">
            <a:extLst>
              <a:ext uri="{FF2B5EF4-FFF2-40B4-BE49-F238E27FC236}">
                <a16:creationId xmlns:a16="http://schemas.microsoft.com/office/drawing/2014/main" id="{3D4989B3-8CA6-0EFA-E63A-32E97A0F7018}"/>
              </a:ext>
            </a:extLst>
          </p:cNvPr>
          <p:cNvSpPr txBox="1"/>
          <p:nvPr/>
        </p:nvSpPr>
        <p:spPr>
          <a:xfrm>
            <a:off x="1036142" y="8165270"/>
            <a:ext cx="6246152" cy="1079999"/>
          </a:xfrm>
          <a:prstGeom prst="rect">
            <a:avLst/>
          </a:prstGeom>
          <a:noFill/>
          <a:ln>
            <a:noFill/>
          </a:ln>
        </p:spPr>
        <p:txBody>
          <a:bodyPr spcFirstLastPara="1" wrap="square" lIns="91425" tIns="45700" rIns="91425" bIns="45700" numCol="2" spcCol="216000" anchor="t" anchorCtr="0">
            <a:noAutofit/>
          </a:bodyPr>
          <a:lstStyle/>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Bloom's taxonomy revised by Anderson and Krathwohl introduces a more structured cognitive dimension to designing learning objectives, progressing from Remembering, Understanding, Applying, Analysing , Evaluating, to Creating .</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Edgar Dale did not assign retention percentages to his Cone of Experience. The figures commonly associated with the model were introduced later and should be used with caution, primarily as pedagogical examples rather than as empirical The "Active Learning Pyramid," popularized by Cody Blair and other educators, visually ranks learning strategies according to their effectiveness based on student engagement. Although not derived from a single empirical study, the model is widely used in educational design to promote experiential and student-centred learning .</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60962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sp>
        <p:nvSpPr>
          <p:cNvPr id="1887" name="Google Shape;1887;p32"/>
          <p:cNvSpPr txBox="1"/>
          <p:nvPr/>
        </p:nvSpPr>
        <p:spPr>
          <a:xfrm>
            <a:off x="1241371" y="3255792"/>
            <a:ext cx="6229615" cy="8208988"/>
          </a:xfrm>
          <a:prstGeom prst="rect">
            <a:avLst/>
          </a:prstGeom>
          <a:noFill/>
          <a:ln>
            <a:noFill/>
          </a:ln>
        </p:spPr>
        <p:txBody>
          <a:bodyPr spcFirstLastPara="1" wrap="square" lIns="91425" tIns="45700" rIns="91425" bIns="45700" anchor="t" anchorCtr="0">
            <a:noAutofit/>
          </a:bodyPr>
          <a:lstStyle/>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S01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LIFE CYCLE ASSESSMENT SKILLS</a:t>
            </a:r>
            <a:endParaRPr lang="en-GB"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S02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ENVIRONMENTAL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assess environmental impact</a:t>
            </a: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S03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MATERIALS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for selecting sustainable materials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S04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DESIGN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design with a sustainable approach</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S05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DIGITAL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use digital tools for sustainability</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S06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CIRCULARITY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for the implementation of the circular economy  </a:t>
            </a: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and optimization</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S07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POLLUTION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use pollution prevention strategies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S08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WASTE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implement waste management for sustainability</a:t>
            </a: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tabLst>
                <a:tab pos="436563" algn="l"/>
              </a:tabLst>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S09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ENERGY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seek energy performance and resource efficiency</a:t>
            </a:r>
          </a:p>
          <a:p>
            <a:pPr marL="449263" marR="0" lvl="0" indent="-441325" algn="l" rtl="0">
              <a:lnSpc>
                <a:spcPct val="142222"/>
              </a:lnSpc>
              <a:spcBef>
                <a:spcPts val="0"/>
              </a:spcBef>
              <a:spcAft>
                <a:spcPts val="0"/>
              </a:spcAft>
              <a:buClr>
                <a:srgbClr val="000000"/>
              </a:buClr>
              <a:buSzPts val="9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1A3966"/>
              </a:buClr>
              <a:buSzPts val="1100"/>
              <a:buFont typeface="Arial"/>
              <a:buNone/>
              <a:tabLst>
                <a:tab pos="436563" algn="l"/>
              </a:tabLst>
            </a:pPr>
            <a:r>
              <a:rPr lang="en-GB" b="1" i="0" u="none" strike="noStrike" cap="none" noProof="0" dirty="0">
                <a:solidFill>
                  <a:srgbClr val="8E9ED8"/>
                </a:solidFill>
                <a:latin typeface="Calibri" panose="020F0502020204030204" pitchFamily="34" charset="0"/>
                <a:cs typeface="Calibri" panose="020F0502020204030204" pitchFamily="34" charset="0"/>
                <a:sym typeface="Arial"/>
              </a:rPr>
              <a:t>S10</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DATA</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use simulation and data analysis for sustainability</a:t>
            </a:r>
          </a:p>
          <a:p>
            <a:pPr marL="449263" marR="0" lvl="0" indent="-441325" algn="l" rtl="0">
              <a:lnSpc>
                <a:spcPct val="142222"/>
              </a:lnSpc>
              <a:spcBef>
                <a:spcPts val="0"/>
              </a:spcBef>
              <a:spcAft>
                <a:spcPts val="0"/>
              </a:spcAft>
              <a:buClr>
                <a:srgbClr val="1A3966"/>
              </a:buClr>
              <a:buSzPts val="11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lvl="0" indent="-441325">
              <a:lnSpc>
                <a:spcPct val="106666"/>
              </a:lnSpc>
              <a:buSzPts val="1200"/>
              <a:buFont typeface="Arial"/>
              <a:buNone/>
              <a:tabLst>
                <a:tab pos="436563" algn="l"/>
              </a:tabLst>
            </a:pPr>
            <a:r>
              <a:rPr lang="en-GB" b="1" i="0" u="none" strike="noStrike" cap="none" noProof="0" dirty="0">
                <a:solidFill>
                  <a:srgbClr val="8E9ED8"/>
                </a:solidFill>
                <a:latin typeface="Calibri" panose="020F0502020204030204" pitchFamily="34" charset="0"/>
                <a:ea typeface="Calibri" panose="020F0502020204030204" pitchFamily="34" charset="0"/>
                <a:cs typeface="Calibri" panose="020F0502020204030204" pitchFamily="34" charset="0"/>
                <a:sym typeface="Arial"/>
              </a:rPr>
              <a:t>S11</a:t>
            </a:r>
            <a:r>
              <a:rPr lang="en-GB" b="1"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Arial"/>
              </a:rPr>
              <a:t> 	CONSTRUCTION </a:t>
            </a:r>
            <a:r>
              <a:rPr lang="en-GB" noProof="0" dirty="0">
                <a:solidFill>
                  <a:srgbClr val="1A3966"/>
                </a:solidFill>
                <a:latin typeface="Calibri" panose="020F0502020204030204" pitchFamily="34" charset="0"/>
                <a:ea typeface="Calibri"/>
                <a:cs typeface="Calibri" panose="020F0502020204030204" pitchFamily="34" charset="0"/>
              </a:rPr>
              <a:t>Skills to promote sustainable construction</a:t>
            </a:r>
          </a:p>
          <a:p>
            <a:pPr marL="449263" marR="0" lvl="0" indent="-441325" algn="l" rtl="0">
              <a:lnSpc>
                <a:spcPct val="142222"/>
              </a:lnSpc>
              <a:spcBef>
                <a:spcPts val="0"/>
              </a:spcBef>
              <a:spcAft>
                <a:spcPts val="0"/>
              </a:spcAft>
              <a:buClr>
                <a:srgbClr val="000000"/>
              </a:buClr>
              <a:buSzPts val="9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indent="-441325">
              <a:lnSpc>
                <a:spcPct val="106666"/>
              </a:lnSpc>
              <a:buSzPts val="1200"/>
              <a:tabLst>
                <a:tab pos="436563" algn="l"/>
              </a:tabLst>
            </a:pPr>
            <a:r>
              <a:rPr lang="en-GB" b="1" i="0" u="none" strike="noStrike" cap="none" noProof="0" dirty="0">
                <a:solidFill>
                  <a:srgbClr val="8E9ED8"/>
                </a:solidFill>
                <a:latin typeface="Calibri" panose="020F0502020204030204" pitchFamily="34" charset="0"/>
                <a:ea typeface="Calibri" panose="020F0502020204030204" pitchFamily="34" charset="0"/>
                <a:cs typeface="Calibri" panose="020F0502020204030204" pitchFamily="34" charset="0"/>
                <a:sym typeface="Arial"/>
              </a:rPr>
              <a:t>S12</a:t>
            </a:r>
            <a:r>
              <a:rPr lang="en-GB" b="1"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Arial"/>
              </a:rPr>
              <a:t> 	RISK</a:t>
            </a:r>
            <a:r>
              <a:rPr lang="en-GB" b="1" i="0" u="none" strike="noStrike" cap="none" noProof="0" dirty="0">
                <a:solidFill>
                  <a:srgbClr val="0E6E61"/>
                </a:solidFill>
                <a:latin typeface="Calibri" panose="020F0502020204030204" pitchFamily="34" charset="0"/>
                <a:cs typeface="Calibri" panose="020F0502020204030204" pitchFamily="34" charset="0"/>
                <a:sym typeface="Arial"/>
              </a:rPr>
              <a:t>  </a:t>
            </a:r>
            <a:r>
              <a:rPr lang="en-GB" noProof="0" dirty="0">
                <a:solidFill>
                  <a:srgbClr val="1A3966"/>
                </a:solidFill>
                <a:latin typeface="Calibri" panose="020F0502020204030204" pitchFamily="34" charset="0"/>
                <a:ea typeface="Calibri"/>
                <a:cs typeface="Calibri" panose="020F0502020204030204" pitchFamily="34" charset="0"/>
              </a:rPr>
              <a:t>Skills to give importance to risk assessment for sustainability</a:t>
            </a:r>
          </a:p>
          <a:p>
            <a:pPr marL="449263" marR="0" lvl="0" indent="-441325" algn="l" rtl="0">
              <a:lnSpc>
                <a:spcPct val="142222"/>
              </a:lnSpc>
              <a:spcBef>
                <a:spcPts val="0"/>
              </a:spcBef>
              <a:spcAft>
                <a:spcPts val="0"/>
              </a:spcAft>
              <a:buClr>
                <a:srgbClr val="000000"/>
              </a:buClr>
              <a:buSzPts val="900"/>
              <a:buFont typeface="Arial"/>
              <a:buNone/>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2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lvl="0" indent="-441325">
              <a:lnSpc>
                <a:spcPct val="106666"/>
              </a:lnSpc>
              <a:buSzPts val="1200"/>
              <a:tabLst>
                <a:tab pos="436563" algn="l"/>
              </a:tabLst>
            </a:pPr>
            <a:r>
              <a:rPr lang="en-GB" b="1" noProof="0" dirty="0">
                <a:solidFill>
                  <a:srgbClr val="8E9ED8"/>
                </a:solidFill>
                <a:latin typeface="Calibri" panose="020F0502020204030204" pitchFamily="34" charset="0"/>
                <a:ea typeface="Calibri" panose="020F0502020204030204" pitchFamily="34" charset="0"/>
                <a:cs typeface="Calibri" panose="020F0502020204030204" pitchFamily="34" charset="0"/>
              </a:rPr>
              <a:t>S13</a:t>
            </a:r>
            <a:r>
              <a:rPr lang="en-GB" b="1" noProof="0" dirty="0">
                <a:solidFill>
                  <a:srgbClr val="0E6E61"/>
                </a:solidFill>
                <a:latin typeface="Calibri" panose="020F0502020204030204" pitchFamily="34" charset="0"/>
                <a:cs typeface="Calibri" panose="020F0502020204030204" pitchFamily="34" charset="0"/>
              </a:rPr>
              <a:t> 	</a:t>
            </a:r>
            <a:r>
              <a:rPr lang="en-GB" b="1"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Arial"/>
              </a:rPr>
              <a:t>PROJECTS </a:t>
            </a:r>
            <a:r>
              <a:rPr lang="en-GB" noProof="0" dirty="0">
                <a:solidFill>
                  <a:srgbClr val="1A3966"/>
                </a:solidFill>
                <a:latin typeface="Calibri" panose="020F0502020204030204" pitchFamily="34" charset="0"/>
                <a:ea typeface="Calibri"/>
                <a:cs typeface="Calibri" panose="020F0502020204030204" pitchFamily="34" charset="0"/>
              </a:rPr>
              <a:t>Skills to identify opportunities to improve </a:t>
            </a:r>
          </a:p>
          <a:p>
            <a:pPr marL="449263" lvl="0" indent="-441325">
              <a:lnSpc>
                <a:spcPct val="106666"/>
              </a:lnSpc>
              <a:buSzPts val="1200"/>
              <a:tabLst>
                <a:tab pos="436563" algn="l"/>
              </a:tabLst>
            </a:pPr>
            <a:r>
              <a:rPr lang="en-GB" noProof="0" dirty="0">
                <a:solidFill>
                  <a:srgbClr val="1A3966"/>
                </a:solidFill>
                <a:latin typeface="Calibri" panose="020F0502020204030204" pitchFamily="34" charset="0"/>
                <a:ea typeface="Calibri"/>
                <a:cs typeface="Calibri" panose="020F0502020204030204" pitchFamily="34" charset="0"/>
              </a:rPr>
              <a:t>	sustainability in projects</a:t>
            </a:r>
          </a:p>
          <a:p>
            <a:pPr marL="449263" indent="-441325">
              <a:lnSpc>
                <a:spcPct val="91428"/>
              </a:lnSpc>
              <a:buSzPts val="1400"/>
              <a:tabLst>
                <a:tab pos="436563"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tabLst>
                <a:tab pos="436563" algn="l"/>
              </a:tabLst>
            </a:pP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tabLst>
                <a:tab pos="436563" algn="l"/>
              </a:tabLst>
            </a:pP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tabLst>
                <a:tab pos="436563" algn="l"/>
              </a:tabLst>
            </a:pPr>
            <a:endPar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91428"/>
              </a:lnSpc>
              <a:spcBef>
                <a:spcPts val="0"/>
              </a:spcBef>
              <a:spcAft>
                <a:spcPts val="0"/>
              </a:spcAft>
              <a:buClr>
                <a:srgbClr val="1A3966"/>
              </a:buClr>
              <a:buSzPts val="1100"/>
              <a:buFont typeface="Arial"/>
              <a:buNone/>
              <a:tabLst>
                <a:tab pos="436563" algn="l"/>
              </a:tabLst>
            </a:pPr>
            <a:endPar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91428"/>
              </a:lnSpc>
              <a:spcBef>
                <a:spcPts val="0"/>
              </a:spcBef>
              <a:spcAft>
                <a:spcPts val="0"/>
              </a:spcAft>
              <a:buClr>
                <a:srgbClr val="1A3966"/>
              </a:buClr>
              <a:buSzPts val="1100"/>
              <a:buFont typeface="Arial"/>
              <a:buNone/>
              <a:tabLst>
                <a:tab pos="436563" algn="l"/>
              </a:tabLst>
            </a:pPr>
            <a:endPar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91428"/>
              </a:lnSpc>
              <a:spcBef>
                <a:spcPts val="0"/>
              </a:spcBef>
              <a:spcAft>
                <a:spcPts val="0"/>
              </a:spcAft>
              <a:buClr>
                <a:srgbClr val="1A3966"/>
              </a:buClr>
              <a:buSzPts val="1100"/>
              <a:buFont typeface="Arial"/>
              <a:buNone/>
              <a:tabLst>
                <a:tab pos="436563" algn="l"/>
              </a:tabLst>
            </a:pPr>
            <a:endPar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111304"/>
              </a:lnSpc>
              <a:spcBef>
                <a:spcPts val="0"/>
              </a:spcBef>
              <a:spcAft>
                <a:spcPts val="0"/>
              </a:spcAft>
              <a:buClr>
                <a:srgbClr val="1A3966"/>
              </a:buClr>
              <a:buSzPts val="1100"/>
              <a:buFont typeface="Arial"/>
              <a:buNone/>
              <a:tabLst>
                <a:tab pos="436563" algn="l"/>
              </a:tabLst>
            </a:pPr>
            <a:endPar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cxnSp>
        <p:nvCxnSpPr>
          <p:cNvPr id="1888" name="Google Shape;1888;p32"/>
          <p:cNvCxnSpPr>
            <a:cxnSpLocks/>
          </p:cNvCxnSpPr>
          <p:nvPr/>
        </p:nvCxnSpPr>
        <p:spPr>
          <a:xfrm flipV="1">
            <a:off x="1138756" y="2537461"/>
            <a:ext cx="0" cy="8033557"/>
          </a:xfrm>
          <a:prstGeom prst="straightConnector1">
            <a:avLst/>
          </a:prstGeom>
          <a:noFill/>
          <a:ln w="9525" cap="flat" cmpd="sng">
            <a:solidFill>
              <a:srgbClr val="0E6E61"/>
            </a:solidFill>
            <a:prstDash val="dash"/>
            <a:round/>
            <a:headEnd type="none" w="sm" len="sm"/>
            <a:tailEnd type="none" w="sm" len="sm"/>
          </a:ln>
        </p:spPr>
      </p:cxnSp>
      <p:sp>
        <p:nvSpPr>
          <p:cNvPr id="1889" name="Google Shape;1889;p32"/>
          <p:cNvSpPr txBox="1"/>
          <p:nvPr/>
        </p:nvSpPr>
        <p:spPr>
          <a:xfrm>
            <a:off x="1036142" y="2645818"/>
            <a:ext cx="3509690" cy="597372"/>
          </a:xfrm>
          <a:prstGeom prst="rect">
            <a:avLst/>
          </a:prstGeom>
          <a:noFill/>
          <a:ln>
            <a:noFill/>
          </a:ln>
        </p:spPr>
        <p:txBody>
          <a:bodyPr spcFirstLastPara="1" wrap="square" lIns="91425" tIns="45700" rIns="91425" bIns="45700" anchor="t" anchorCtr="0">
            <a:noAutofit/>
          </a:bodyPr>
          <a:lstStyle/>
          <a:p>
            <a:pPr marL="12700" marR="0" lvl="0" indent="-12700" algn="l" rtl="0">
              <a:lnSpc>
                <a:spcPct val="100000"/>
              </a:lnSpc>
              <a:spcBef>
                <a:spcPts val="0"/>
              </a:spcBef>
              <a:spcAft>
                <a:spcPts val="0"/>
              </a:spcAft>
              <a:buClr>
                <a:srgbClr val="1A3966"/>
              </a:buClr>
              <a:buSzPts val="1800"/>
              <a:buFont typeface="Arial"/>
              <a:buNone/>
            </a:pPr>
            <a:r>
              <a:rPr lang="en-GB" sz="2200" b="1" i="0" u="none" strike="noStrike" cap="none" noProof="0" dirty="0">
                <a:solidFill>
                  <a:schemeClr val="lt1"/>
                </a:solidFill>
                <a:highlight>
                  <a:srgbClr val="8E9ED8"/>
                </a:highlight>
                <a:latin typeface="Calibri"/>
                <a:ea typeface="Calibri"/>
                <a:cs typeface="Calibri"/>
                <a:sym typeface="Calibri"/>
              </a:rPr>
              <a:t> Cross-curricular skills </a:t>
            </a:r>
            <a:r>
              <a:rPr lang="en-GB" sz="2200" b="1" i="0" u="none" strike="noStrike" cap="none" noProof="0" dirty="0">
                <a:solidFill>
                  <a:srgbClr val="8E9ED8"/>
                </a:solidFill>
                <a:highlight>
                  <a:srgbClr val="8E9ED8"/>
                </a:highlight>
                <a:latin typeface="Calibri"/>
                <a:ea typeface="Calibri"/>
                <a:cs typeface="Calibri"/>
                <a:sym typeface="Calibri"/>
              </a:rPr>
              <a:t>:</a:t>
            </a:r>
            <a:endParaRPr lang="en-GB" sz="1400" b="0" i="0" u="none" strike="noStrike" cap="none" noProof="0" dirty="0">
              <a:solidFill>
                <a:srgbClr val="000000"/>
              </a:solidFill>
              <a:latin typeface="Arial"/>
              <a:ea typeface="Arial"/>
              <a:cs typeface="Arial"/>
              <a:sym typeface="Arial"/>
            </a:endParaRPr>
          </a:p>
        </p:txBody>
      </p:sp>
      <p:grpSp>
        <p:nvGrpSpPr>
          <p:cNvPr id="2" name="Google Shape;1754;p7">
            <a:extLst>
              <a:ext uri="{FF2B5EF4-FFF2-40B4-BE49-F238E27FC236}">
                <a16:creationId xmlns:a16="http://schemas.microsoft.com/office/drawing/2014/main" id="{E84DEE5E-E12E-C6E4-8750-7F18FC43DC4E}"/>
              </a:ext>
            </a:extLst>
          </p:cNvPr>
          <p:cNvGrpSpPr/>
          <p:nvPr/>
        </p:nvGrpSpPr>
        <p:grpSpPr>
          <a:xfrm>
            <a:off x="1036142" y="4382"/>
            <a:ext cx="6802647" cy="1670099"/>
            <a:chOff x="1677200" y="-397660"/>
            <a:chExt cx="7459575" cy="1831381"/>
          </a:xfrm>
        </p:grpSpPr>
        <p:sp>
          <p:nvSpPr>
            <p:cNvPr id="3" name="Google Shape;1755;p7">
              <a:extLst>
                <a:ext uri="{FF2B5EF4-FFF2-40B4-BE49-F238E27FC236}">
                  <a16:creationId xmlns:a16="http://schemas.microsoft.com/office/drawing/2014/main" id="{04E765C5-B543-626C-F2A9-FF8909756D75}"/>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 name="Google Shape;1756;p7">
              <a:extLst>
                <a:ext uri="{FF2B5EF4-FFF2-40B4-BE49-F238E27FC236}">
                  <a16:creationId xmlns:a16="http://schemas.microsoft.com/office/drawing/2014/main" id="{36B55EC3-97D0-F1FB-1462-0AD49CDE100A}"/>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5" name="Google Shape;1757;p7">
            <a:extLst>
              <a:ext uri="{FF2B5EF4-FFF2-40B4-BE49-F238E27FC236}">
                <a16:creationId xmlns:a16="http://schemas.microsoft.com/office/drawing/2014/main" id="{A16E8024-73AC-83E6-C0BF-5313FB2A8AC0}"/>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6" name="Google Shape;1758;p7">
            <a:extLst>
              <a:ext uri="{FF2B5EF4-FFF2-40B4-BE49-F238E27FC236}">
                <a16:creationId xmlns:a16="http://schemas.microsoft.com/office/drawing/2014/main" id="{C6E99300-9A0A-A7FA-359D-0B573943C488}"/>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7" name="Straight Connector 6">
            <a:extLst>
              <a:ext uri="{FF2B5EF4-FFF2-40B4-BE49-F238E27FC236}">
                <a16:creationId xmlns:a16="http://schemas.microsoft.com/office/drawing/2014/main" id="{D62B7D8E-62E2-672F-D28E-FDC95DC167A5}"/>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8" name="Google Shape;1787;p24">
            <a:extLst>
              <a:ext uri="{FF2B5EF4-FFF2-40B4-BE49-F238E27FC236}">
                <a16:creationId xmlns:a16="http://schemas.microsoft.com/office/drawing/2014/main" id="{80E5CC64-AAA5-470F-8A7A-D13AD6206353}"/>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Academic Program - List of skills and knowledge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cxnSp>
        <p:nvCxnSpPr>
          <p:cNvPr id="3" name="Google Shape;1888;p32">
            <a:extLst>
              <a:ext uri="{FF2B5EF4-FFF2-40B4-BE49-F238E27FC236}">
                <a16:creationId xmlns:a16="http://schemas.microsoft.com/office/drawing/2014/main" id="{05DF3097-95EE-A565-ED85-6876D0E152F3}"/>
              </a:ext>
            </a:extLst>
          </p:cNvPr>
          <p:cNvCxnSpPr>
            <a:cxnSpLocks/>
          </p:cNvCxnSpPr>
          <p:nvPr/>
        </p:nvCxnSpPr>
        <p:spPr>
          <a:xfrm flipV="1">
            <a:off x="1138756" y="2537461"/>
            <a:ext cx="0" cy="8033557"/>
          </a:xfrm>
          <a:prstGeom prst="straightConnector1">
            <a:avLst/>
          </a:prstGeom>
          <a:noFill/>
          <a:ln w="9525" cap="flat" cmpd="sng">
            <a:solidFill>
              <a:srgbClr val="0E6E61"/>
            </a:solidFill>
            <a:prstDash val="dash"/>
            <a:round/>
            <a:headEnd type="none" w="sm" len="sm"/>
            <a:tailEnd type="none" w="sm" len="sm"/>
          </a:ln>
        </p:spPr>
      </p:cxnSp>
      <p:sp>
        <p:nvSpPr>
          <p:cNvPr id="4" name="Google Shape;1889;p32">
            <a:extLst>
              <a:ext uri="{FF2B5EF4-FFF2-40B4-BE49-F238E27FC236}">
                <a16:creationId xmlns:a16="http://schemas.microsoft.com/office/drawing/2014/main" id="{C813B374-80F5-EBED-1CD0-4B545F66BEAB}"/>
              </a:ext>
            </a:extLst>
          </p:cNvPr>
          <p:cNvSpPr txBox="1"/>
          <p:nvPr/>
        </p:nvSpPr>
        <p:spPr>
          <a:xfrm>
            <a:off x="1036141" y="2645818"/>
            <a:ext cx="4559985" cy="597372"/>
          </a:xfrm>
          <a:prstGeom prst="rect">
            <a:avLst/>
          </a:prstGeom>
          <a:noFill/>
          <a:ln>
            <a:noFill/>
          </a:ln>
        </p:spPr>
        <p:txBody>
          <a:bodyPr spcFirstLastPara="1" wrap="square" lIns="91425" tIns="45700" rIns="91425" bIns="45700" anchor="t" anchorCtr="0">
            <a:noAutofit/>
          </a:bodyPr>
          <a:lstStyle/>
          <a:p>
            <a:pPr marL="12700" marR="0" lvl="0" indent="-12700" algn="l" rtl="0">
              <a:lnSpc>
                <a:spcPct val="100000"/>
              </a:lnSpc>
              <a:spcBef>
                <a:spcPts val="0"/>
              </a:spcBef>
              <a:spcAft>
                <a:spcPts val="0"/>
              </a:spcAft>
              <a:buClr>
                <a:srgbClr val="1A3966"/>
              </a:buClr>
              <a:buSzPts val="1800"/>
              <a:buFont typeface="Arial"/>
              <a:buNone/>
            </a:pPr>
            <a:r>
              <a:rPr lang="en-GB" sz="2200" b="1" i="0" u="none" strike="noStrike" cap="none" noProof="0" dirty="0">
                <a:solidFill>
                  <a:schemeClr val="lt1"/>
                </a:solidFill>
                <a:highlight>
                  <a:srgbClr val="8E9ED8"/>
                </a:highlight>
                <a:latin typeface="Calibri"/>
                <a:ea typeface="Calibri"/>
                <a:cs typeface="Calibri"/>
                <a:sym typeface="Calibri"/>
              </a:rPr>
              <a:t> Specific skills and techniques </a:t>
            </a:r>
            <a:r>
              <a:rPr lang="en-GB" sz="2200" b="1" i="0" u="none" strike="noStrike" cap="none" noProof="0" dirty="0">
                <a:solidFill>
                  <a:srgbClr val="8E9ED8"/>
                </a:solidFill>
                <a:highlight>
                  <a:srgbClr val="8E9ED8"/>
                </a:highlight>
                <a:latin typeface="Calibri"/>
                <a:ea typeface="Calibri"/>
                <a:cs typeface="Calibri"/>
                <a:sym typeface="Calibri"/>
              </a:rPr>
              <a:t>:</a:t>
            </a:r>
            <a:endParaRPr lang="en-GB" sz="1400" b="0" i="0" u="none" strike="noStrike" cap="none" noProof="0" dirty="0">
              <a:solidFill>
                <a:srgbClr val="000000"/>
              </a:solidFill>
              <a:latin typeface="Arial"/>
              <a:ea typeface="Arial"/>
              <a:cs typeface="Arial"/>
              <a:sym typeface="Arial"/>
            </a:endParaRPr>
          </a:p>
        </p:txBody>
      </p:sp>
      <p:grpSp>
        <p:nvGrpSpPr>
          <p:cNvPr id="5" name="Google Shape;1754;p7">
            <a:extLst>
              <a:ext uri="{FF2B5EF4-FFF2-40B4-BE49-F238E27FC236}">
                <a16:creationId xmlns:a16="http://schemas.microsoft.com/office/drawing/2014/main" id="{4789A78B-587C-C4F7-1635-0884E4ADBE45}"/>
              </a:ext>
            </a:extLst>
          </p:cNvPr>
          <p:cNvGrpSpPr/>
          <p:nvPr/>
        </p:nvGrpSpPr>
        <p:grpSpPr>
          <a:xfrm>
            <a:off x="1036142" y="4382"/>
            <a:ext cx="6802647" cy="1670099"/>
            <a:chOff x="1677200" y="-397660"/>
            <a:chExt cx="7459575" cy="1831381"/>
          </a:xfrm>
        </p:grpSpPr>
        <p:sp>
          <p:nvSpPr>
            <p:cNvPr id="6" name="Google Shape;1755;p7">
              <a:extLst>
                <a:ext uri="{FF2B5EF4-FFF2-40B4-BE49-F238E27FC236}">
                  <a16:creationId xmlns:a16="http://schemas.microsoft.com/office/drawing/2014/main" id="{D864464E-3E70-AA7A-C02C-23FF92B7A42F}"/>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7" name="Google Shape;1756;p7">
              <a:extLst>
                <a:ext uri="{FF2B5EF4-FFF2-40B4-BE49-F238E27FC236}">
                  <a16:creationId xmlns:a16="http://schemas.microsoft.com/office/drawing/2014/main" id="{0E5D14E4-B7CF-E198-1C57-DE9064E43107}"/>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8" name="Google Shape;1757;p7">
            <a:extLst>
              <a:ext uri="{FF2B5EF4-FFF2-40B4-BE49-F238E27FC236}">
                <a16:creationId xmlns:a16="http://schemas.microsoft.com/office/drawing/2014/main" id="{8E2EB614-8F18-4616-315F-212CFCD64029}"/>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9" name="Google Shape;1758;p7">
            <a:extLst>
              <a:ext uri="{FF2B5EF4-FFF2-40B4-BE49-F238E27FC236}">
                <a16:creationId xmlns:a16="http://schemas.microsoft.com/office/drawing/2014/main" id="{0868C71D-31D1-E43E-70E1-91F2BA2831A8}"/>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10" name="Straight Connector 9">
            <a:extLst>
              <a:ext uri="{FF2B5EF4-FFF2-40B4-BE49-F238E27FC236}">
                <a16:creationId xmlns:a16="http://schemas.microsoft.com/office/drawing/2014/main" id="{D611EF45-BAD4-78A9-0FB5-28FE67309A0B}"/>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1" name="Google Shape;1787;p24">
            <a:extLst>
              <a:ext uri="{FF2B5EF4-FFF2-40B4-BE49-F238E27FC236}">
                <a16:creationId xmlns:a16="http://schemas.microsoft.com/office/drawing/2014/main" id="{384CADAA-B40A-9605-8FFA-0C0940E9E1C5}"/>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Academic Program - List of skills and knowledge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4" name="Google Shape;1899;p33">
            <a:extLst>
              <a:ext uri="{FF2B5EF4-FFF2-40B4-BE49-F238E27FC236}">
                <a16:creationId xmlns:a16="http://schemas.microsoft.com/office/drawing/2014/main" id="{7FE752AB-312A-5C4C-CA83-713084ABD748}"/>
              </a:ext>
            </a:extLst>
          </p:cNvPr>
          <p:cNvSpPr txBox="1"/>
          <p:nvPr/>
        </p:nvSpPr>
        <p:spPr>
          <a:xfrm>
            <a:off x="1241371" y="3261271"/>
            <a:ext cx="5951983" cy="7566102"/>
          </a:xfrm>
          <a:prstGeom prst="rect">
            <a:avLst/>
          </a:prstGeom>
          <a:noFill/>
          <a:ln>
            <a:noFill/>
          </a:ln>
        </p:spPr>
        <p:txBody>
          <a:bodyPr spcFirstLastPara="1" wrap="square" lIns="91425" tIns="45700" rIns="91425" bIns="45700" anchor="t" anchorCtr="0">
            <a:noAutofit/>
          </a:bodyPr>
          <a:lstStyle/>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S14</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PROBLEM SOLVING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Complex problem-solving skills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S15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CRITICAL </a:t>
            </a:r>
            <a:r>
              <a:rPr lang="en-GB" sz="1400" b="0" i="0" u="none" strike="noStrike" cap="none" noProof="0" dirty="0" err="1">
                <a:solidFill>
                  <a:srgbClr val="1A3966"/>
                </a:solidFill>
                <a:latin typeface="Calibri" panose="020F0502020204030204" pitchFamily="34" charset="0"/>
                <a:ea typeface="Calibri"/>
                <a:cs typeface="Calibri" panose="020F0502020204030204" pitchFamily="34" charset="0"/>
                <a:sym typeface="Calibri"/>
              </a:rPr>
              <a:t>Critical</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thinking skills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S16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FORECAST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for strategic foresight and scenario planning</a:t>
            </a:r>
            <a:endPar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S17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LEADERSHIP </a:t>
            </a:r>
            <a:r>
              <a:rPr lang="en-GB" sz="1400" b="0" i="0" u="none" strike="noStrike" cap="none" noProof="0" dirty="0" err="1">
                <a:solidFill>
                  <a:srgbClr val="1A3966"/>
                </a:solidFill>
                <a:latin typeface="Calibri" panose="020F0502020204030204" pitchFamily="34" charset="0"/>
                <a:ea typeface="Calibri"/>
                <a:cs typeface="Calibri" panose="020F0502020204030204" pitchFamily="34" charset="0"/>
                <a:sym typeface="Calibri"/>
              </a:rPr>
              <a:t>Leadership</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skills for sustainability</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S18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ADVOCACY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Defending skills for sustainability</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S19</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PARTICIPATION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generate engagement with stakeholders, negotiation and conflict management.</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S20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COLLABORATOR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collaborate with a variety of </a:t>
            </a:r>
          </a:p>
          <a:p>
            <a:pPr marL="449263" marR="0" lvl="0" indent="-441325" algn="l" rtl="0">
              <a:lnSpc>
                <a:spcPct val="91428"/>
              </a:lnSpc>
              <a:spcBef>
                <a:spcPts val="0"/>
              </a:spcBef>
              <a:spcAft>
                <a:spcPts val="0"/>
              </a:spcAft>
              <a:buClr>
                <a:srgbClr val="1A3966"/>
              </a:buClr>
              <a:buSzPts val="11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stakeholders and disciplines</a:t>
            </a: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S21</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COMMUNICATION </a:t>
            </a:r>
            <a:r>
              <a:rPr lang="en-GB" sz="140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Effective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communication skills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with a variety of audiences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S22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TRANSITION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Change and transition management skills </a:t>
            </a:r>
          </a:p>
          <a:p>
            <a:pPr marL="449263" marR="0" lvl="0" indent="-441325" algn="l" rtl="0">
              <a:lnSpc>
                <a:spcPct val="91428"/>
              </a:lnSpc>
              <a:spcBef>
                <a:spcPts val="0"/>
              </a:spcBef>
              <a:spcAft>
                <a:spcPts val="0"/>
              </a:spcAft>
              <a:buClr>
                <a:srgbClr val="000000"/>
              </a:buClr>
              <a:buSzPts val="14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for sustainab</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ility</a:t>
            </a: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S23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RESILIENCE </a:t>
            </a:r>
            <a:r>
              <a:rPr lang="en-GB" sz="1400" b="0" i="0" u="none" strike="noStrike" cap="none" noProof="0" dirty="0" err="1">
                <a:solidFill>
                  <a:srgbClr val="1A3966"/>
                </a:solidFill>
                <a:latin typeface="Calibri" panose="020F0502020204030204" pitchFamily="34" charset="0"/>
                <a:ea typeface="Calibri"/>
                <a:cs typeface="Calibri" panose="020F0502020204030204" pitchFamily="34" charset="0"/>
                <a:sym typeface="Calibri"/>
              </a:rPr>
              <a:t>Resilience</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and adaptability skills in sustainability projects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S24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MANAGEMENT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Project management and sustainability engineering</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S25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CREATIVE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for creativity and innovation</a:t>
            </a: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S26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SYSTEMIC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apply systemic thinking</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S27</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MULTIDISCIPLINARY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work with multidisciplinary </a:t>
            </a:r>
          </a:p>
          <a:p>
            <a:pPr marL="449263" marR="0" lvl="0" indent="-441325" algn="l" rtl="0">
              <a:lnSpc>
                <a:spcPct val="91428"/>
              </a:lnSpc>
              <a:spcBef>
                <a:spcPts val="0"/>
              </a:spcBef>
              <a:spcAft>
                <a:spcPts val="0"/>
              </a:spcAft>
              <a:buClr>
                <a:srgbClr val="000000"/>
              </a:buClr>
              <a:buSzPts val="14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approaches and environments</a:t>
            </a: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S28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ETHICS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include an ethical approach in problem solving </a:t>
            </a: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S29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EMPATHY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understand users' needs and improve people's lives </a:t>
            </a:r>
          </a:p>
          <a:p>
            <a:pPr marL="449263" marR="0" lvl="0" indent="-441325" algn="l" rtl="0">
              <a:lnSpc>
                <a:spcPct val="91428"/>
              </a:lnSpc>
              <a:spcBef>
                <a:spcPts val="0"/>
              </a:spcBef>
              <a:spcAft>
                <a:spcPts val="0"/>
              </a:spcAft>
              <a:buClr>
                <a:srgbClr val="000000"/>
              </a:buClr>
              <a:buSzPts val="1400"/>
              <a:buFont typeface="Arial"/>
              <a:buNone/>
            </a:pP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endPar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91428"/>
              </a:lnSpc>
              <a:spcBef>
                <a:spcPts val="0"/>
              </a:spcBef>
              <a:spcAft>
                <a:spcPts val="0"/>
              </a:spcAft>
              <a:buClr>
                <a:srgbClr val="000000"/>
              </a:buClr>
              <a:buSzPts val="1400"/>
              <a:buFont typeface="Arial"/>
              <a:buNone/>
            </a:pPr>
            <a:endPar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111304"/>
              </a:lnSpc>
              <a:spcBef>
                <a:spcPts val="0"/>
              </a:spcBef>
              <a:spcAft>
                <a:spcPts val="0"/>
              </a:spcAft>
              <a:buClr>
                <a:srgbClr val="1A3966"/>
              </a:buClr>
              <a:buSzPts val="1100"/>
              <a:buFont typeface="Arial"/>
              <a:buNone/>
            </a:pPr>
            <a:endPar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cxnSp>
        <p:nvCxnSpPr>
          <p:cNvPr id="4" name="Google Shape;1888;p32">
            <a:extLst>
              <a:ext uri="{FF2B5EF4-FFF2-40B4-BE49-F238E27FC236}">
                <a16:creationId xmlns:a16="http://schemas.microsoft.com/office/drawing/2014/main" id="{A207593A-4B17-3DAB-27DF-0252D5DD5ED0}"/>
              </a:ext>
            </a:extLst>
          </p:cNvPr>
          <p:cNvCxnSpPr>
            <a:cxnSpLocks/>
          </p:cNvCxnSpPr>
          <p:nvPr/>
        </p:nvCxnSpPr>
        <p:spPr>
          <a:xfrm flipV="1">
            <a:off x="1138756" y="2376097"/>
            <a:ext cx="0" cy="8033557"/>
          </a:xfrm>
          <a:prstGeom prst="straightConnector1">
            <a:avLst/>
          </a:prstGeom>
          <a:noFill/>
          <a:ln w="9525" cap="flat" cmpd="sng">
            <a:solidFill>
              <a:srgbClr val="0E6E61"/>
            </a:solidFill>
            <a:prstDash val="dash"/>
            <a:round/>
            <a:headEnd type="none" w="sm" len="sm"/>
            <a:tailEnd type="none" w="sm" len="sm"/>
          </a:ln>
        </p:spPr>
      </p:cxnSp>
      <p:sp>
        <p:nvSpPr>
          <p:cNvPr id="5" name="Google Shape;1889;p32">
            <a:extLst>
              <a:ext uri="{FF2B5EF4-FFF2-40B4-BE49-F238E27FC236}">
                <a16:creationId xmlns:a16="http://schemas.microsoft.com/office/drawing/2014/main" id="{D260919F-AA71-C59B-357A-AD27FF2AA203}"/>
              </a:ext>
            </a:extLst>
          </p:cNvPr>
          <p:cNvSpPr txBox="1"/>
          <p:nvPr/>
        </p:nvSpPr>
        <p:spPr>
          <a:xfrm>
            <a:off x="1036141" y="2484454"/>
            <a:ext cx="4559985" cy="597372"/>
          </a:xfrm>
          <a:prstGeom prst="rect">
            <a:avLst/>
          </a:prstGeom>
          <a:noFill/>
          <a:ln>
            <a:noFill/>
          </a:ln>
        </p:spPr>
        <p:txBody>
          <a:bodyPr spcFirstLastPara="1" wrap="square" lIns="91425" tIns="45700" rIns="91425" bIns="45700" anchor="t" anchorCtr="0">
            <a:noAutofit/>
          </a:bodyPr>
          <a:lstStyle/>
          <a:p>
            <a:pPr marL="12700" indent="-12700">
              <a:buClr>
                <a:srgbClr val="1A3966"/>
              </a:buClr>
              <a:buSzPts val="1800"/>
            </a:pPr>
            <a:r>
              <a:rPr lang="en-GB" sz="2200" b="1" i="0" u="none" strike="noStrike" cap="none" noProof="0" dirty="0">
                <a:solidFill>
                  <a:schemeClr val="lt1"/>
                </a:solidFill>
                <a:highlight>
                  <a:srgbClr val="8E9ED8"/>
                </a:highlight>
                <a:latin typeface="Calibri"/>
                <a:ea typeface="Calibri"/>
                <a:cs typeface="Calibri"/>
                <a:sym typeface="Calibri"/>
              </a:rPr>
              <a:t> Knowledge and understanding </a:t>
            </a:r>
            <a:r>
              <a:rPr lang="en-GB" sz="2200" b="1" i="0" u="none" strike="noStrike" cap="none" noProof="0" dirty="0">
                <a:solidFill>
                  <a:srgbClr val="8E9ED8"/>
                </a:solidFill>
                <a:highlight>
                  <a:srgbClr val="8E9ED8"/>
                </a:highlight>
                <a:latin typeface="Calibri"/>
                <a:ea typeface="Calibri"/>
                <a:cs typeface="Calibri"/>
                <a:sym typeface="Calibri"/>
              </a:rPr>
              <a:t>:</a:t>
            </a:r>
            <a:endParaRPr lang="en-GB" sz="1400" b="0" i="0" u="none" strike="noStrike" cap="none" noProof="0" dirty="0">
              <a:solidFill>
                <a:srgbClr val="000000"/>
              </a:solidFill>
              <a:latin typeface="Arial"/>
              <a:ea typeface="Arial"/>
              <a:cs typeface="Arial"/>
              <a:sym typeface="Arial"/>
            </a:endParaRPr>
          </a:p>
        </p:txBody>
      </p:sp>
      <p:grpSp>
        <p:nvGrpSpPr>
          <p:cNvPr id="6" name="Google Shape;1754;p7">
            <a:extLst>
              <a:ext uri="{FF2B5EF4-FFF2-40B4-BE49-F238E27FC236}">
                <a16:creationId xmlns:a16="http://schemas.microsoft.com/office/drawing/2014/main" id="{0AC86C24-087C-52AF-3922-DB3BDC4F58CC}"/>
              </a:ext>
            </a:extLst>
          </p:cNvPr>
          <p:cNvGrpSpPr/>
          <p:nvPr/>
        </p:nvGrpSpPr>
        <p:grpSpPr>
          <a:xfrm>
            <a:off x="1036142" y="4382"/>
            <a:ext cx="6802647" cy="1670099"/>
            <a:chOff x="1677200" y="-397660"/>
            <a:chExt cx="7459575" cy="1831381"/>
          </a:xfrm>
        </p:grpSpPr>
        <p:sp>
          <p:nvSpPr>
            <p:cNvPr id="7" name="Google Shape;1755;p7">
              <a:extLst>
                <a:ext uri="{FF2B5EF4-FFF2-40B4-BE49-F238E27FC236}">
                  <a16:creationId xmlns:a16="http://schemas.microsoft.com/office/drawing/2014/main" id="{F9022633-67F4-6893-F973-C87FEF73CF4A}"/>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8" name="Google Shape;1756;p7">
              <a:extLst>
                <a:ext uri="{FF2B5EF4-FFF2-40B4-BE49-F238E27FC236}">
                  <a16:creationId xmlns:a16="http://schemas.microsoft.com/office/drawing/2014/main" id="{C5C57A40-E7B5-7EB4-45A0-24C59D245F19}"/>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9" name="Google Shape;1757;p7">
            <a:extLst>
              <a:ext uri="{FF2B5EF4-FFF2-40B4-BE49-F238E27FC236}">
                <a16:creationId xmlns:a16="http://schemas.microsoft.com/office/drawing/2014/main" id="{95CD3F6F-F7D5-FB61-81EF-B282779E4825}"/>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0" name="Google Shape;1758;p7">
            <a:extLst>
              <a:ext uri="{FF2B5EF4-FFF2-40B4-BE49-F238E27FC236}">
                <a16:creationId xmlns:a16="http://schemas.microsoft.com/office/drawing/2014/main" id="{C96329B4-78E8-AD89-A003-0912581AC5B2}"/>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11" name="Straight Connector 10">
            <a:extLst>
              <a:ext uri="{FF2B5EF4-FFF2-40B4-BE49-F238E27FC236}">
                <a16:creationId xmlns:a16="http://schemas.microsoft.com/office/drawing/2014/main" id="{211076DB-0AB1-81E1-A096-E950B6C4C019}"/>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2" name="Google Shape;1787;p24">
            <a:extLst>
              <a:ext uri="{FF2B5EF4-FFF2-40B4-BE49-F238E27FC236}">
                <a16:creationId xmlns:a16="http://schemas.microsoft.com/office/drawing/2014/main" id="{980D0173-2522-488F-B2FA-7CBF2B3BD0DA}"/>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Academic Program - List of skills and knowledge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4" name="Google Shape;1920;p35">
            <a:extLst>
              <a:ext uri="{FF2B5EF4-FFF2-40B4-BE49-F238E27FC236}">
                <a16:creationId xmlns:a16="http://schemas.microsoft.com/office/drawing/2014/main" id="{8647C09C-9622-3B15-9A45-3EB6EE8CF2AA}"/>
              </a:ext>
            </a:extLst>
          </p:cNvPr>
          <p:cNvSpPr txBox="1"/>
          <p:nvPr/>
        </p:nvSpPr>
        <p:spPr>
          <a:xfrm>
            <a:off x="1238198" y="3045548"/>
            <a:ext cx="6172510" cy="6788471"/>
          </a:xfrm>
          <a:prstGeom prst="rect">
            <a:avLst/>
          </a:prstGeom>
          <a:noFill/>
          <a:ln>
            <a:noFill/>
          </a:ln>
        </p:spPr>
        <p:txBody>
          <a:bodyPr spcFirstLastPara="1" wrap="square" lIns="91425" tIns="45700" rIns="91425" bIns="45700" anchor="t" anchorCtr="0">
            <a:noAutofit/>
          </a:bodyPr>
          <a:lstStyle/>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K01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BACKGROUND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evolution of sustainability and the SDGs</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K02</a:t>
            </a:r>
            <a:r>
              <a:rPr lang="en-GB" sz="14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SDGs</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Connection between engineering and sustainability and the SDGs</a:t>
            </a:r>
            <a:endPar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K03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LIMITS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Planetary boundaries and current status of critical resources</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K04</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GLOBAL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Geopolitical and economic influences on sustainability</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K05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THREATS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Main environmental threats and how they are measured</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K06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RISK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Sustainability </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K07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SOCIETY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Sustainability and social systems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K08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ENVIRONMENT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Sustainability and the environment</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K09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CERTIFICATION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Sustainability-related policies, regulations, </a:t>
            </a:r>
          </a:p>
          <a:p>
            <a:pPr marL="449263" marR="0" lvl="0" indent="-441325" algn="l" rtl="0">
              <a:lnSpc>
                <a:spcPct val="91428"/>
              </a:lnSpc>
              <a:spcBef>
                <a:spcPts val="0"/>
              </a:spcBef>
              <a:spcAft>
                <a:spcPts val="0"/>
              </a:spcAft>
              <a:buClr>
                <a:srgbClr val="1A3966"/>
              </a:buClr>
              <a:buSzPts val="11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and certifications relevant to engineering</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K10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BEST PRACTICES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Best sustainability practices in engineering projects</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K11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LCA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Life cycle approach and application</a:t>
            </a: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K12</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CRADLE TO CRADLE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Circular design from crib to crib</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K13</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WASTE </a:t>
            </a:r>
            <a:r>
              <a:rPr lang="en-GB" sz="1400" b="0" i="0" u="none" strike="noStrike" cap="none" noProof="0" dirty="0" err="1">
                <a:solidFill>
                  <a:srgbClr val="1A3966"/>
                </a:solidFill>
                <a:latin typeface="Calibri" panose="020F0502020204030204" pitchFamily="34" charset="0"/>
                <a:ea typeface="Calibri"/>
                <a:cs typeface="Calibri" panose="020F0502020204030204" pitchFamily="34" charset="0"/>
                <a:sym typeface="Calibri"/>
              </a:rPr>
              <a:t>Waste</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management</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1A3966"/>
              </a:buClr>
              <a:buSzPts val="11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K09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ENERGY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Clean energy, future energy systems, and emerging green technologies</a:t>
            </a: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K10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MATERIAL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Classification of materials from an environmental perspective (recyclable, renewable, bio-based)</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K11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CULTURAL </a:t>
            </a:r>
            <a:r>
              <a:rPr lang="en-GB" sz="1400" b="0" i="0" u="none" strike="noStrike" cap="none" noProof="0" dirty="0" err="1">
                <a:solidFill>
                  <a:srgbClr val="1A3966"/>
                </a:solidFill>
                <a:latin typeface="Calibri" panose="020F0502020204030204" pitchFamily="34" charset="0"/>
                <a:ea typeface="Calibri"/>
                <a:cs typeface="Calibri" panose="020F0502020204030204" pitchFamily="34" charset="0"/>
                <a:sym typeface="Calibri"/>
              </a:rPr>
              <a:t>Cultural</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differences in approaches to sustainability</a:t>
            </a:r>
            <a:endParaRPr lang="en-GB" sz="14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K12</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CIRCULARITY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Circular supply chain and sustainable resource management</a:t>
            </a:r>
          </a:p>
          <a:p>
            <a:pPr marL="449263" marR="0" lvl="0" indent="-441325" algn="l" rtl="0">
              <a:lnSpc>
                <a:spcPct val="142222"/>
              </a:lnSpc>
              <a:spcBef>
                <a:spcPts val="0"/>
              </a:spcBef>
              <a:spcAft>
                <a:spcPts val="0"/>
              </a:spcAft>
              <a:buClr>
                <a:srgbClr val="000000"/>
              </a:buClr>
              <a:buSzPts val="900"/>
              <a:buFont typeface="Arial"/>
              <a:buNone/>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91428"/>
              </a:lnSpc>
              <a:spcBef>
                <a:spcPts val="0"/>
              </a:spcBef>
              <a:spcAft>
                <a:spcPts val="0"/>
              </a:spcAft>
              <a:buClr>
                <a:srgbClr val="000000"/>
              </a:buClr>
              <a:buSzPts val="1400"/>
              <a:buFont typeface="Arial"/>
              <a:buNone/>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K13</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WATER </a:t>
            </a:r>
            <a:r>
              <a:rPr lang="en-GB" sz="1400" b="0" i="0" u="none" strike="noStrike" cap="none" noProof="0" dirty="0" err="1">
                <a:solidFill>
                  <a:srgbClr val="1A3966"/>
                </a:solidFill>
                <a:latin typeface="Calibri" panose="020F0502020204030204" pitchFamily="34" charset="0"/>
                <a:ea typeface="Calibri"/>
                <a:cs typeface="Calibri" panose="020F0502020204030204" pitchFamily="34" charset="0"/>
                <a:sym typeface="Calibri"/>
              </a:rPr>
              <a:t>Water</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management</a:t>
            </a:r>
          </a:p>
          <a:p>
            <a:pPr marL="449263" marR="0" lvl="0" indent="-441325" algn="l" rtl="0">
              <a:lnSpc>
                <a:spcPct val="91428"/>
              </a:lnSpc>
              <a:spcBef>
                <a:spcPts val="0"/>
              </a:spcBef>
              <a:spcAft>
                <a:spcPts val="0"/>
              </a:spcAft>
              <a:buClr>
                <a:srgbClr val="1A3966"/>
              </a:buClr>
              <a:buSzPts val="1100"/>
              <a:buFont typeface="Arial"/>
              <a:buNone/>
            </a:pPr>
            <a:endPar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91428"/>
              </a:lnSpc>
              <a:spcBef>
                <a:spcPts val="0"/>
              </a:spcBef>
              <a:spcAft>
                <a:spcPts val="0"/>
              </a:spcAft>
              <a:buClr>
                <a:srgbClr val="1A3966"/>
              </a:buClr>
              <a:buSzPts val="1100"/>
              <a:buFont typeface="Arial"/>
              <a:buNone/>
            </a:pPr>
            <a:endPar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111304"/>
              </a:lnSpc>
              <a:spcBef>
                <a:spcPts val="0"/>
              </a:spcBef>
              <a:spcAft>
                <a:spcPts val="0"/>
              </a:spcAft>
              <a:buClr>
                <a:srgbClr val="1A3966"/>
              </a:buClr>
              <a:buSzPts val="1100"/>
              <a:buFont typeface="Arial"/>
              <a:buNone/>
            </a:pPr>
            <a:endPar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sp>
        <p:nvSpPr>
          <p:cNvPr id="1940" name="Google Shape;1940;p37"/>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cxnSp>
        <p:nvCxnSpPr>
          <p:cNvPr id="14" name="Google Shape;1888;p32">
            <a:extLst>
              <a:ext uri="{FF2B5EF4-FFF2-40B4-BE49-F238E27FC236}">
                <a16:creationId xmlns:a16="http://schemas.microsoft.com/office/drawing/2014/main" id="{620854C0-05CA-532C-4E4E-C5E183382F4E}"/>
              </a:ext>
            </a:extLst>
          </p:cNvPr>
          <p:cNvCxnSpPr>
            <a:cxnSpLocks/>
          </p:cNvCxnSpPr>
          <p:nvPr/>
        </p:nvCxnSpPr>
        <p:spPr>
          <a:xfrm flipV="1">
            <a:off x="1138756" y="2376097"/>
            <a:ext cx="0" cy="8033557"/>
          </a:xfrm>
          <a:prstGeom prst="straightConnector1">
            <a:avLst/>
          </a:prstGeom>
          <a:noFill/>
          <a:ln w="9525" cap="flat" cmpd="sng">
            <a:solidFill>
              <a:srgbClr val="0E6E61"/>
            </a:solidFill>
            <a:prstDash val="dash"/>
            <a:round/>
            <a:headEnd type="none" w="sm" len="sm"/>
            <a:tailEnd type="none" w="sm" len="sm"/>
          </a:ln>
        </p:spPr>
      </p:cxnSp>
      <p:sp>
        <p:nvSpPr>
          <p:cNvPr id="15" name="Google Shape;1889;p32">
            <a:extLst>
              <a:ext uri="{FF2B5EF4-FFF2-40B4-BE49-F238E27FC236}">
                <a16:creationId xmlns:a16="http://schemas.microsoft.com/office/drawing/2014/main" id="{868EB382-4EEE-07C5-50D0-AF1516F156D8}"/>
              </a:ext>
            </a:extLst>
          </p:cNvPr>
          <p:cNvSpPr txBox="1"/>
          <p:nvPr/>
        </p:nvSpPr>
        <p:spPr>
          <a:xfrm>
            <a:off x="1036141" y="2484454"/>
            <a:ext cx="4559985" cy="597372"/>
          </a:xfrm>
          <a:prstGeom prst="rect">
            <a:avLst/>
          </a:prstGeom>
          <a:noFill/>
          <a:ln>
            <a:noFill/>
          </a:ln>
        </p:spPr>
        <p:txBody>
          <a:bodyPr spcFirstLastPara="1" wrap="square" lIns="91425" tIns="45700" rIns="91425" bIns="45700" anchor="t" anchorCtr="0">
            <a:noAutofit/>
          </a:bodyPr>
          <a:lstStyle/>
          <a:p>
            <a:pPr marL="12700" indent="-12700">
              <a:buClr>
                <a:srgbClr val="1A3966"/>
              </a:buClr>
              <a:buSzPts val="1800"/>
            </a:pPr>
            <a:r>
              <a:rPr lang="en-GB" sz="2200" b="1" i="0" u="none" strike="noStrike" cap="none" noProof="0" dirty="0">
                <a:solidFill>
                  <a:schemeClr val="lt1"/>
                </a:solidFill>
                <a:highlight>
                  <a:srgbClr val="8E9ED8"/>
                </a:highlight>
                <a:latin typeface="Calibri"/>
                <a:ea typeface="Calibri"/>
                <a:cs typeface="Calibri"/>
                <a:sym typeface="Calibri"/>
              </a:rPr>
              <a:t> Pedagogical Methods</a:t>
            </a:r>
            <a:r>
              <a:rPr lang="en-GB" sz="2200" b="1" i="0" u="none" strike="noStrike" cap="none" noProof="0" dirty="0">
                <a:solidFill>
                  <a:srgbClr val="8E9ED8"/>
                </a:solidFill>
                <a:highlight>
                  <a:srgbClr val="8E9ED8"/>
                </a:highlight>
                <a:latin typeface="Calibri"/>
                <a:ea typeface="Calibri"/>
                <a:cs typeface="Calibri"/>
                <a:sym typeface="Calibri"/>
              </a:rPr>
              <a:t>:</a:t>
            </a:r>
            <a:endParaRPr lang="en-GB" sz="1400" b="0" i="0" u="none" strike="noStrike" cap="none" noProof="0" dirty="0">
              <a:solidFill>
                <a:srgbClr val="000000"/>
              </a:solidFill>
              <a:latin typeface="Arial"/>
              <a:ea typeface="Arial"/>
              <a:cs typeface="Arial"/>
              <a:sym typeface="Arial"/>
            </a:endParaRPr>
          </a:p>
        </p:txBody>
      </p:sp>
      <p:grpSp>
        <p:nvGrpSpPr>
          <p:cNvPr id="16" name="Google Shape;1754;p7">
            <a:extLst>
              <a:ext uri="{FF2B5EF4-FFF2-40B4-BE49-F238E27FC236}">
                <a16:creationId xmlns:a16="http://schemas.microsoft.com/office/drawing/2014/main" id="{2D0A863F-114C-72FF-7437-40CFA908BB0A}"/>
              </a:ext>
            </a:extLst>
          </p:cNvPr>
          <p:cNvGrpSpPr/>
          <p:nvPr/>
        </p:nvGrpSpPr>
        <p:grpSpPr>
          <a:xfrm>
            <a:off x="1036142" y="4382"/>
            <a:ext cx="6802647" cy="1670099"/>
            <a:chOff x="1677200" y="-397660"/>
            <a:chExt cx="7459575" cy="1831381"/>
          </a:xfrm>
        </p:grpSpPr>
        <p:sp>
          <p:nvSpPr>
            <p:cNvPr id="17" name="Google Shape;1755;p7">
              <a:extLst>
                <a:ext uri="{FF2B5EF4-FFF2-40B4-BE49-F238E27FC236}">
                  <a16:creationId xmlns:a16="http://schemas.microsoft.com/office/drawing/2014/main" id="{41962319-0E01-8A0E-FA84-5B92FF66B59F}"/>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8" name="Google Shape;1756;p7">
              <a:extLst>
                <a:ext uri="{FF2B5EF4-FFF2-40B4-BE49-F238E27FC236}">
                  <a16:creationId xmlns:a16="http://schemas.microsoft.com/office/drawing/2014/main" id="{2F173F40-2C0B-CFF0-7359-94BE7B8C7938}"/>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9" name="Google Shape;1757;p7">
            <a:extLst>
              <a:ext uri="{FF2B5EF4-FFF2-40B4-BE49-F238E27FC236}">
                <a16:creationId xmlns:a16="http://schemas.microsoft.com/office/drawing/2014/main" id="{76007DD4-522A-06AC-4073-9DB968E11B19}"/>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0" name="Google Shape;1758;p7">
            <a:extLst>
              <a:ext uri="{FF2B5EF4-FFF2-40B4-BE49-F238E27FC236}">
                <a16:creationId xmlns:a16="http://schemas.microsoft.com/office/drawing/2014/main" id="{3994038B-6EF2-E59E-E771-3AE1539B7F93}"/>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21" name="Straight Connector 20">
            <a:extLst>
              <a:ext uri="{FF2B5EF4-FFF2-40B4-BE49-F238E27FC236}">
                <a16:creationId xmlns:a16="http://schemas.microsoft.com/office/drawing/2014/main" id="{58B752FC-B605-F11C-97E2-01BE03A26F91}"/>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22" name="Google Shape;1787;p24">
            <a:extLst>
              <a:ext uri="{FF2B5EF4-FFF2-40B4-BE49-F238E27FC236}">
                <a16:creationId xmlns:a16="http://schemas.microsoft.com/office/drawing/2014/main" id="{C2FE8E3F-D406-64ED-CB79-E695796C2A06}"/>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Academic Program - List of Teaching Methods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26" name="Google Shape;1942;p37">
            <a:extLst>
              <a:ext uri="{FF2B5EF4-FFF2-40B4-BE49-F238E27FC236}">
                <a16:creationId xmlns:a16="http://schemas.microsoft.com/office/drawing/2014/main" id="{D8CD44DA-7881-6857-DED7-B4513C2C51F6}"/>
              </a:ext>
            </a:extLst>
          </p:cNvPr>
          <p:cNvSpPr txBox="1"/>
          <p:nvPr/>
        </p:nvSpPr>
        <p:spPr>
          <a:xfrm>
            <a:off x="1238198" y="3045549"/>
            <a:ext cx="6172510" cy="7557370"/>
          </a:xfrm>
          <a:prstGeom prst="rect">
            <a:avLst/>
          </a:prstGeom>
          <a:noFill/>
          <a:ln>
            <a:noFill/>
          </a:ln>
        </p:spPr>
        <p:txBody>
          <a:bodyPr spcFirstLastPara="1" wrap="square" lIns="91425" tIns="45700" rIns="91425" bIns="45700" anchor="t" anchorCtr="0">
            <a:noAutofit/>
          </a:bodyPr>
          <a:lstStyle/>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P01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Problem-Based Learning (PBL)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solve real-life sustainability challenges in groups.</a:t>
            </a: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P02</a:t>
            </a:r>
            <a:r>
              <a:rPr lang="en-GB"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Case-based learning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analyse practical engineering cases with sustainability dilemmas.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P03</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Design Thinking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Structured to foster innovation and empathy in </a:t>
            </a: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addressing SDG challenges.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P04</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Role-playing and simulation </a:t>
            </a:r>
            <a:r>
              <a:rPr lang="en-GB" b="1" noProof="0" dirty="0">
                <a:solidFill>
                  <a:srgbClr val="0E6E61"/>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take on roles in stakeholder negotiations (e.g., sustainability planning, climate agreements).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P05</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Socratic Seminar/Debate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Used to critically analyse controversial sustainability issues.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P06</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Service-Learning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Connects classroom content with community sustainability projects.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P07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Global Café / Fishbowl Debate </a:t>
            </a:r>
            <a:r>
              <a:rPr lang="en-GB"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Facilitates inclusive conversations</a:t>
            </a: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about complex issues related to the SDGs.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P08</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Flipped Classroom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interact with OER videos or texts </a:t>
            </a: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before class; class time is used for application and problem-solving.</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P09</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Microlearning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Short, targeted digital learning units (videos, </a:t>
            </a: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infographics, quizzes) related to the SDGs.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P10</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Gamification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Using points, badges, or scenarios to motivate participation in sustainability topics.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marR="0" lvl="0" indent="-441325" algn="l" rtl="0">
              <a:lnSpc>
                <a:spcPct val="142222"/>
              </a:lnSpc>
              <a:spcBef>
                <a:spcPts val="0"/>
              </a:spcBef>
              <a:spcAft>
                <a:spcPts val="0"/>
              </a:spcAft>
              <a:buClr>
                <a:srgbClr val="1A3966"/>
              </a:buClr>
              <a:buSzPts val="1100"/>
              <a:buFont typeface="Arial"/>
              <a:buNone/>
              <a:tabLst>
                <a:tab pos="441325" algn="l"/>
              </a:tabLst>
            </a:pPr>
            <a:r>
              <a:rPr lang="en-GB" sz="900" b="0"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P11</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Creative/Digital Storytelling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create materials (e.g., posters, videos, or multimedia) to explore sustainability issues.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8573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7">
          <a:extLst>
            <a:ext uri="{FF2B5EF4-FFF2-40B4-BE49-F238E27FC236}">
              <a16:creationId xmlns:a16="http://schemas.microsoft.com/office/drawing/2014/main" id="{226B0B35-00FC-4158-67E8-7662B5C81D5E}"/>
            </a:ext>
          </a:extLst>
        </p:cNvPr>
        <p:cNvGrpSpPr/>
        <p:nvPr/>
      </p:nvGrpSpPr>
      <p:grpSpPr>
        <a:xfrm>
          <a:off x="0" y="0"/>
          <a:ext cx="0" cy="0"/>
          <a:chOff x="0" y="0"/>
          <a:chExt cx="0" cy="0"/>
        </a:xfrm>
      </p:grpSpPr>
      <p:sp>
        <p:nvSpPr>
          <p:cNvPr id="1940" name="Google Shape;1940;p37">
            <a:extLst>
              <a:ext uri="{FF2B5EF4-FFF2-40B4-BE49-F238E27FC236}">
                <a16:creationId xmlns:a16="http://schemas.microsoft.com/office/drawing/2014/main" id="{E22CA672-74AB-545D-D82D-39AB79B54B5E}"/>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cxnSp>
        <p:nvCxnSpPr>
          <p:cNvPr id="14" name="Google Shape;1888;p32">
            <a:extLst>
              <a:ext uri="{FF2B5EF4-FFF2-40B4-BE49-F238E27FC236}">
                <a16:creationId xmlns:a16="http://schemas.microsoft.com/office/drawing/2014/main" id="{783743A6-A1ED-5CEF-C963-CAD3B2BCFB96}"/>
              </a:ext>
            </a:extLst>
          </p:cNvPr>
          <p:cNvCxnSpPr>
            <a:cxnSpLocks/>
          </p:cNvCxnSpPr>
          <p:nvPr/>
        </p:nvCxnSpPr>
        <p:spPr>
          <a:xfrm flipV="1">
            <a:off x="1138756" y="2376097"/>
            <a:ext cx="0" cy="8033557"/>
          </a:xfrm>
          <a:prstGeom prst="straightConnector1">
            <a:avLst/>
          </a:prstGeom>
          <a:noFill/>
          <a:ln w="9525" cap="flat" cmpd="sng">
            <a:solidFill>
              <a:srgbClr val="0E6E61"/>
            </a:solidFill>
            <a:prstDash val="dash"/>
            <a:round/>
            <a:headEnd type="none" w="sm" len="sm"/>
            <a:tailEnd type="none" w="sm" len="sm"/>
          </a:ln>
        </p:spPr>
      </p:cxnSp>
      <p:sp>
        <p:nvSpPr>
          <p:cNvPr id="15" name="Google Shape;1889;p32">
            <a:extLst>
              <a:ext uri="{FF2B5EF4-FFF2-40B4-BE49-F238E27FC236}">
                <a16:creationId xmlns:a16="http://schemas.microsoft.com/office/drawing/2014/main" id="{F5E0FF24-9CA0-5275-068E-3B716294702F}"/>
              </a:ext>
            </a:extLst>
          </p:cNvPr>
          <p:cNvSpPr txBox="1"/>
          <p:nvPr/>
        </p:nvSpPr>
        <p:spPr>
          <a:xfrm>
            <a:off x="1036141" y="2484454"/>
            <a:ext cx="4559985" cy="597372"/>
          </a:xfrm>
          <a:prstGeom prst="rect">
            <a:avLst/>
          </a:prstGeom>
          <a:noFill/>
          <a:ln>
            <a:noFill/>
          </a:ln>
        </p:spPr>
        <p:txBody>
          <a:bodyPr spcFirstLastPara="1" wrap="square" lIns="91425" tIns="45700" rIns="91425" bIns="45700" anchor="t" anchorCtr="0">
            <a:noAutofit/>
          </a:bodyPr>
          <a:lstStyle/>
          <a:p>
            <a:pPr marL="12700" indent="-12700">
              <a:buClr>
                <a:srgbClr val="1A3966"/>
              </a:buClr>
              <a:buSzPts val="1800"/>
            </a:pPr>
            <a:r>
              <a:rPr lang="en-GB" sz="2200" b="1" i="0" u="none" strike="noStrike" cap="none" noProof="0" dirty="0">
                <a:solidFill>
                  <a:schemeClr val="lt1"/>
                </a:solidFill>
                <a:highlight>
                  <a:srgbClr val="8E9ED8"/>
                </a:highlight>
                <a:latin typeface="Calibri"/>
                <a:ea typeface="Calibri"/>
                <a:cs typeface="Calibri"/>
                <a:sym typeface="Calibri"/>
              </a:rPr>
              <a:t> Pedagogical Methods</a:t>
            </a:r>
            <a:r>
              <a:rPr lang="en-GB" sz="2200" b="1" i="0" u="none" strike="noStrike" cap="none" noProof="0" dirty="0">
                <a:solidFill>
                  <a:srgbClr val="8E9ED8"/>
                </a:solidFill>
                <a:highlight>
                  <a:srgbClr val="8E9ED8"/>
                </a:highlight>
                <a:latin typeface="Calibri"/>
                <a:ea typeface="Calibri"/>
                <a:cs typeface="Calibri"/>
                <a:sym typeface="Calibri"/>
              </a:rPr>
              <a:t>:</a:t>
            </a:r>
            <a:endParaRPr lang="en-GB" sz="1400" b="0" i="0" u="none" strike="noStrike" cap="none" noProof="0" dirty="0">
              <a:solidFill>
                <a:srgbClr val="000000"/>
              </a:solidFill>
              <a:latin typeface="Arial"/>
              <a:ea typeface="Arial"/>
              <a:cs typeface="Arial"/>
              <a:sym typeface="Arial"/>
            </a:endParaRPr>
          </a:p>
        </p:txBody>
      </p:sp>
      <p:grpSp>
        <p:nvGrpSpPr>
          <p:cNvPr id="16" name="Google Shape;1754;p7">
            <a:extLst>
              <a:ext uri="{FF2B5EF4-FFF2-40B4-BE49-F238E27FC236}">
                <a16:creationId xmlns:a16="http://schemas.microsoft.com/office/drawing/2014/main" id="{039C2F5C-AABF-24D6-35E8-C131E6815FDC}"/>
              </a:ext>
            </a:extLst>
          </p:cNvPr>
          <p:cNvGrpSpPr/>
          <p:nvPr/>
        </p:nvGrpSpPr>
        <p:grpSpPr>
          <a:xfrm>
            <a:off x="1036142" y="4382"/>
            <a:ext cx="6802647" cy="1670099"/>
            <a:chOff x="1677200" y="-397660"/>
            <a:chExt cx="7459575" cy="1831381"/>
          </a:xfrm>
        </p:grpSpPr>
        <p:sp>
          <p:nvSpPr>
            <p:cNvPr id="17" name="Google Shape;1755;p7">
              <a:extLst>
                <a:ext uri="{FF2B5EF4-FFF2-40B4-BE49-F238E27FC236}">
                  <a16:creationId xmlns:a16="http://schemas.microsoft.com/office/drawing/2014/main" id="{5C1708E7-9176-B8A5-8973-4C25EA92EE1F}"/>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8" name="Google Shape;1756;p7">
              <a:extLst>
                <a:ext uri="{FF2B5EF4-FFF2-40B4-BE49-F238E27FC236}">
                  <a16:creationId xmlns:a16="http://schemas.microsoft.com/office/drawing/2014/main" id="{E11EB283-75AB-AC53-EEB1-185671E66161}"/>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9" name="Google Shape;1757;p7">
            <a:extLst>
              <a:ext uri="{FF2B5EF4-FFF2-40B4-BE49-F238E27FC236}">
                <a16:creationId xmlns:a16="http://schemas.microsoft.com/office/drawing/2014/main" id="{09F49E86-4027-4202-1B6B-C098673B9A44}"/>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0" name="Google Shape;1758;p7">
            <a:extLst>
              <a:ext uri="{FF2B5EF4-FFF2-40B4-BE49-F238E27FC236}">
                <a16:creationId xmlns:a16="http://schemas.microsoft.com/office/drawing/2014/main" id="{0007E7A2-5136-A099-D141-7BF74F40ED43}"/>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21" name="Straight Connector 20">
            <a:extLst>
              <a:ext uri="{FF2B5EF4-FFF2-40B4-BE49-F238E27FC236}">
                <a16:creationId xmlns:a16="http://schemas.microsoft.com/office/drawing/2014/main" id="{2E4AE321-1897-4BCD-C491-30ED28C2FECD}"/>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22" name="Google Shape;1787;p24">
            <a:extLst>
              <a:ext uri="{FF2B5EF4-FFF2-40B4-BE49-F238E27FC236}">
                <a16:creationId xmlns:a16="http://schemas.microsoft.com/office/drawing/2014/main" id="{F2CDF891-A537-216F-D179-68511BF51461}"/>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Academic Program - List of Teaching Methods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26" name="Google Shape;1942;p37">
            <a:extLst>
              <a:ext uri="{FF2B5EF4-FFF2-40B4-BE49-F238E27FC236}">
                <a16:creationId xmlns:a16="http://schemas.microsoft.com/office/drawing/2014/main" id="{AA1A19E4-9CC7-AD6A-B7EE-09A9B92E5D5C}"/>
              </a:ext>
            </a:extLst>
          </p:cNvPr>
          <p:cNvSpPr txBox="1"/>
          <p:nvPr/>
        </p:nvSpPr>
        <p:spPr>
          <a:xfrm>
            <a:off x="1238198" y="3045548"/>
            <a:ext cx="6172510" cy="8926191"/>
          </a:xfrm>
          <a:prstGeom prst="rect">
            <a:avLst/>
          </a:prstGeom>
          <a:noFill/>
          <a:ln>
            <a:noFill/>
          </a:ln>
        </p:spPr>
        <p:txBody>
          <a:bodyPr spcFirstLastPara="1" wrap="square" lIns="91425" tIns="45700" rIns="91425" bIns="45700" anchor="t" anchorCtr="0">
            <a:noAutofit/>
          </a:bodyPr>
          <a:lstStyle/>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P12</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WebQuests / Guided Inquiry.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use selected online resources to explore and present sustainability topics.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106666"/>
              </a:lnSpc>
              <a:spcBef>
                <a:spcPts val="0"/>
              </a:spcBef>
              <a:spcAft>
                <a:spcPts val="0"/>
              </a:spcAft>
              <a:buClr>
                <a:srgbClr val="1A3966"/>
              </a:buClr>
              <a:buSzPts val="1100"/>
              <a:buFont typeface="Arial"/>
              <a:buNone/>
              <a:tabLst>
                <a:tab pos="441325" algn="l"/>
              </a:tabLst>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P13</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Collaborative wikis or digital boards (e.g., Padlet , Miro)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are used for collaborative knowledge building on sustainability engineering topics.</a:t>
            </a: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lvl="0" indent="-441325">
              <a:lnSpc>
                <a:spcPct val="106666"/>
              </a:lnSpc>
              <a:buClr>
                <a:srgbClr val="1A3966"/>
              </a:buClr>
              <a:buSzPts val="1100"/>
            </a:pPr>
            <a:r>
              <a:rPr lang="en-GB" sz="1400" b="1" noProof="0" dirty="0">
                <a:solidFill>
                  <a:srgbClr val="8E9ED8"/>
                </a:solidFill>
                <a:latin typeface="Calibri" panose="020F0502020204030204" pitchFamily="34" charset="0"/>
                <a:ea typeface="Calibri"/>
                <a:cs typeface="Calibri" panose="020F0502020204030204" pitchFamily="34" charset="0"/>
                <a:sym typeface="Calibri"/>
              </a:rPr>
              <a:t>P14 	</a:t>
            </a:r>
            <a:r>
              <a:rPr lang="en-GB" sz="1400" b="1" noProof="0" dirty="0">
                <a:solidFill>
                  <a:srgbClr val="0E6E61"/>
                </a:solidFill>
                <a:latin typeface="Calibri" panose="020F0502020204030204" pitchFamily="34" charset="0"/>
                <a:ea typeface="Calibri"/>
                <a:cs typeface="Calibri" panose="020F0502020204030204" pitchFamily="34" charset="0"/>
                <a:sym typeface="Calibri"/>
              </a:rPr>
              <a:t>Challenge-Based Learning  </a:t>
            </a:r>
            <a:r>
              <a:rPr lang="en-GB" sz="1400" noProof="0" dirty="0">
                <a:solidFill>
                  <a:srgbClr val="1A3966"/>
                </a:solidFill>
                <a:latin typeface="Calibri" panose="020F0502020204030204" pitchFamily="34" charset="0"/>
                <a:ea typeface="Calibri"/>
                <a:cs typeface="Calibri" panose="020F0502020204030204" pitchFamily="34" charset="0"/>
                <a:sym typeface="Calibri"/>
              </a:rPr>
              <a:t>Teams address real-world SDG-related challenges over time using interdisciplinary methods.</a:t>
            </a:r>
            <a:endParaRPr lang="en-GB" sz="1400" b="1" noProof="0" dirty="0">
              <a:solidFill>
                <a:srgbClr val="1A3966"/>
              </a:solidFill>
              <a:latin typeface="Calibri" panose="020F0502020204030204" pitchFamily="34" charset="0"/>
              <a:ea typeface="Calibri"/>
              <a:cs typeface="Calibri" panose="020F0502020204030204" pitchFamily="34" charset="0"/>
              <a:sym typeface="Calibri"/>
            </a:endParaRP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lvl="0" indent="-441325">
              <a:lnSpc>
                <a:spcPct val="107000"/>
              </a:lnSpc>
              <a:buClr>
                <a:srgbClr val="1A3966"/>
              </a:buClr>
              <a:buSzPts val="1100"/>
            </a:pPr>
            <a:r>
              <a:rPr lang="en-GB" sz="1400"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P15 	</a:t>
            </a: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Peer Learning/Peer Review.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provide feedback or support to </a:t>
            </a:r>
          </a:p>
          <a:p>
            <a:pPr marL="449263" lvl="0" indent="-441325">
              <a:lnSpc>
                <a:spcPct val="107000"/>
              </a:lnSpc>
              <a:buClr>
                <a:srgbClr val="1A3966"/>
              </a:buClr>
              <a:buSzPts val="1100"/>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other in developing ideas or projects </a:t>
            </a:r>
            <a:r>
              <a:rPr lang="en-GB" sz="12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t>
            </a:r>
            <a:endParaRPr lang="en-GB" sz="1600"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106666"/>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P16</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Project-based learning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Long-term projects focused on sustainability, implemented in a variety of formats.</a:t>
            </a:r>
          </a:p>
          <a:p>
            <a:pPr marL="449263"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106666"/>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P17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Inquiry-Based Learning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generate questions and explore engineering issues related to the SDGs using inquiry methods.</a:t>
            </a:r>
            <a:endParaRPr lang="en-GB"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449263" indent="-441325">
              <a:lnSpc>
                <a:spcPct val="106666"/>
              </a:lnSpc>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106666"/>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P18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Learning through teaching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research a topic (e.g., an SDG) </a:t>
            </a:r>
          </a:p>
          <a:p>
            <a:pPr marL="449263" marR="0" lvl="0" indent="-441325" algn="l" rtl="0">
              <a:lnSpc>
                <a:spcPct val="106666"/>
              </a:lnSpc>
              <a:spcBef>
                <a:spcPts val="0"/>
              </a:spcBef>
              <a:spcAft>
                <a:spcPts val="0"/>
              </a:spcAft>
              <a:buClr>
                <a:srgbClr val="1A3966"/>
              </a:buClr>
              <a:buSzPts val="11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and teach it to their classmates.</a:t>
            </a: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106666"/>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P19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Reflective Practice/Learning Journals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document their </a:t>
            </a:r>
          </a:p>
          <a:p>
            <a:pPr marL="449263" marR="0" lvl="0" indent="-441325" algn="l" rtl="0">
              <a:lnSpc>
                <a:spcPct val="106666"/>
              </a:lnSpc>
              <a:spcBef>
                <a:spcPts val="0"/>
              </a:spcBef>
              <a:spcAft>
                <a:spcPts val="0"/>
              </a:spcAft>
              <a:buClr>
                <a:srgbClr val="1A3966"/>
              </a:buClr>
              <a:buSzPts val="11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learning process and development of a sustainability mindset.</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marR="0" lvl="0" indent="-441325" algn="l" rtl="0">
              <a:lnSpc>
                <a:spcPct val="106666"/>
              </a:lnSpc>
              <a:spcBef>
                <a:spcPts val="0"/>
              </a:spcBef>
              <a:spcAft>
                <a:spcPts val="0"/>
              </a:spcAft>
              <a:buClr>
                <a:srgbClr val="1A3966"/>
              </a:buClr>
              <a:buSzPts val="1100"/>
              <a:buFont typeface="Arial"/>
              <a:buNone/>
            </a:pP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P20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Systems Thinking Exercises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Using visual tools (causal loops, systems </a:t>
            </a:r>
          </a:p>
          <a:p>
            <a:pPr marL="449263" marR="0" lvl="0" indent="-441325" algn="l" rtl="0">
              <a:lnSpc>
                <a:spcPct val="106666"/>
              </a:lnSpc>
              <a:spcBef>
                <a:spcPts val="0"/>
              </a:spcBef>
              <a:spcAft>
                <a:spcPts val="0"/>
              </a:spcAft>
              <a:buClr>
                <a:srgbClr val="1A3966"/>
              </a:buClr>
              <a:buSzPts val="11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maps) to explore the interconnectedness of the SDGs.</a:t>
            </a:r>
            <a:endParaRPr lang="en-GB" b="0" i="0" u="none" strike="noStrike" cap="none" noProof="0" dirty="0">
              <a:solidFill>
                <a:srgbClr val="1A3966"/>
              </a:solidFill>
              <a:latin typeface="Calibri" panose="020F0502020204030204" pitchFamily="34" charset="0"/>
              <a:cs typeface="Calibri" panose="020F0502020204030204" pitchFamily="34" charset="0"/>
              <a:sym typeface="Arial"/>
            </a:endParaRP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lvl="0" indent="-441325">
              <a:lnSpc>
                <a:spcPct val="106666"/>
              </a:lnSpc>
              <a:buClr>
                <a:srgbClr val="1A3966"/>
              </a:buClr>
              <a:buSzPts val="1100"/>
            </a:pPr>
            <a:r>
              <a:rPr lang="en-GB" b="1" noProof="0" dirty="0">
                <a:solidFill>
                  <a:srgbClr val="8E9ED8"/>
                </a:solidFill>
                <a:latin typeface="Calibri" panose="020F0502020204030204" pitchFamily="34" charset="0"/>
                <a:ea typeface="Calibri"/>
                <a:cs typeface="Calibri" panose="020F0502020204030204" pitchFamily="34" charset="0"/>
                <a:sym typeface="Calibri"/>
              </a:rPr>
              <a:t>P21	</a:t>
            </a:r>
            <a:r>
              <a:rPr lang="en-GB" b="1" noProof="0" dirty="0">
                <a:solidFill>
                  <a:srgbClr val="0E6E61"/>
                </a:solidFill>
                <a:latin typeface="Calibri" panose="020F0502020204030204" pitchFamily="34" charset="0"/>
                <a:ea typeface="Calibri"/>
                <a:cs typeface="Calibri" panose="020F0502020204030204" pitchFamily="34" charset="0"/>
                <a:sym typeface="Calibri"/>
              </a:rPr>
              <a:t>Didactic Teaching  </a:t>
            </a:r>
            <a:r>
              <a:rPr lang="en-GB" noProof="0" dirty="0">
                <a:solidFill>
                  <a:srgbClr val="1A3966"/>
                </a:solidFill>
                <a:latin typeface="Calibri" panose="020F0502020204030204" pitchFamily="34" charset="0"/>
                <a:ea typeface="Calibri"/>
                <a:cs typeface="Calibri" panose="020F0502020204030204" pitchFamily="34" charset="0"/>
                <a:sym typeface="Calibri"/>
              </a:rPr>
              <a:t>Introduction/definition of concepts through direct instruction.</a:t>
            </a:r>
          </a:p>
          <a:p>
            <a:pPr marL="449263" lvl="0" indent="-441325">
              <a:buClr>
                <a:srgbClr val="1A3966"/>
              </a:buClr>
              <a:buSzPts val="1100"/>
            </a:pPr>
            <a:r>
              <a:rPr lang="en-GB" sz="900" noProof="0" dirty="0">
                <a:solidFill>
                  <a:srgbClr val="8E9ED8"/>
                </a:solidFill>
                <a:latin typeface="Calibri" panose="020F0502020204030204" pitchFamily="34" charset="0"/>
                <a:ea typeface="Calibri"/>
                <a:cs typeface="Calibri" panose="020F0502020204030204" pitchFamily="34" charset="0"/>
                <a:sym typeface="Calibri"/>
              </a:rPr>
              <a:t>……………………………………………………………………………………………………………………………….…………………………………………………………………</a:t>
            </a:r>
          </a:p>
          <a:p>
            <a:pPr marL="449263" lvl="0" indent="-441325">
              <a:lnSpc>
                <a:spcPct val="106666"/>
              </a:lnSpc>
              <a:buClr>
                <a:srgbClr val="1A3966"/>
              </a:buClr>
              <a:buSzPts val="1100"/>
            </a:pPr>
            <a:r>
              <a:rPr lang="en-GB" b="1" noProof="0" dirty="0">
                <a:solidFill>
                  <a:srgbClr val="8E9ED8"/>
                </a:solidFill>
                <a:latin typeface="Calibri" panose="020F0502020204030204" pitchFamily="34" charset="0"/>
                <a:ea typeface="Calibri"/>
                <a:cs typeface="Calibri" panose="020F0502020204030204" pitchFamily="34" charset="0"/>
                <a:sym typeface="Calibri"/>
              </a:rPr>
              <a:t>P22 	</a:t>
            </a:r>
            <a:r>
              <a:rPr lang="en-GB" b="1" noProof="0" dirty="0">
                <a:solidFill>
                  <a:srgbClr val="0E6E61"/>
                </a:solidFill>
                <a:latin typeface="Calibri" panose="020F0502020204030204" pitchFamily="34" charset="0"/>
                <a:ea typeface="Calibri"/>
                <a:cs typeface="Calibri" panose="020F0502020204030204" pitchFamily="34" charset="0"/>
                <a:sym typeface="Calibri"/>
              </a:rPr>
              <a:t>Collaborative Learning  </a:t>
            </a:r>
            <a:r>
              <a:rPr lang="en-GB" noProof="0" dirty="0">
                <a:solidFill>
                  <a:srgbClr val="1A3966"/>
                </a:solidFill>
                <a:latin typeface="Calibri" panose="020F0502020204030204" pitchFamily="34" charset="0"/>
                <a:ea typeface="Calibri"/>
                <a:cs typeface="Calibri" panose="020F0502020204030204" pitchFamily="34" charset="0"/>
                <a:sym typeface="Calibri"/>
              </a:rPr>
              <a:t>Students work in groups to solve problems, complete tasks, or understand concepts.</a:t>
            </a:r>
          </a:p>
          <a:p>
            <a:pPr marL="449263" lvl="0" indent="-441325">
              <a:lnSpc>
                <a:spcPct val="106666"/>
              </a:lnSpc>
              <a:buClr>
                <a:srgbClr val="1A3966"/>
              </a:buClr>
              <a:buSzPts val="1100"/>
            </a:pPr>
            <a:endParaRPr lang="en-GB" noProof="0" dirty="0">
              <a:solidFill>
                <a:srgbClr val="0E6E61"/>
              </a:solidFill>
              <a:latin typeface="Calibri" panose="020F0502020204030204" pitchFamily="34" charset="0"/>
              <a:ea typeface="Calibri"/>
              <a:cs typeface="Calibri" panose="020F0502020204030204" pitchFamily="34" charset="0"/>
              <a:sym typeface="Calibri"/>
            </a:endParaRPr>
          </a:p>
          <a:p>
            <a:pPr marL="449263" lvl="0" indent="-441325">
              <a:lnSpc>
                <a:spcPct val="106666"/>
              </a:lnSpc>
              <a:buClr>
                <a:srgbClr val="1A3966"/>
              </a:buClr>
              <a:buSzPts val="1100"/>
            </a:pPr>
            <a:endParaRPr lang="en-GB" noProof="0" dirty="0">
              <a:solidFill>
                <a:srgbClr val="0E6E61"/>
              </a:solidFill>
              <a:latin typeface="Calibri" panose="020F0502020204030204" pitchFamily="34" charset="0"/>
              <a:ea typeface="Calibri"/>
              <a:cs typeface="Calibri" panose="020F0502020204030204" pitchFamily="34" charset="0"/>
              <a:sym typeface="Calibri"/>
            </a:endParaRPr>
          </a:p>
          <a:p>
            <a:pPr marL="449263" lvl="0" indent="-441325">
              <a:lnSpc>
                <a:spcPct val="106666"/>
              </a:lnSpc>
              <a:buClr>
                <a:srgbClr val="1A3966"/>
              </a:buClr>
              <a:buSzPts val="1100"/>
            </a:pPr>
            <a:endParaRPr lang="en-GB" noProof="0" dirty="0">
              <a:solidFill>
                <a:srgbClr val="0E6E61"/>
              </a:solidFill>
              <a:latin typeface="Calibri" panose="020F0502020204030204" pitchFamily="34" charset="0"/>
              <a:ea typeface="Calibri"/>
              <a:cs typeface="Calibri" panose="020F0502020204030204" pitchFamily="34" charset="0"/>
              <a:sym typeface="Calibri"/>
            </a:endParaRPr>
          </a:p>
          <a:p>
            <a:pPr marL="449263" lvl="0" indent="-441325">
              <a:lnSpc>
                <a:spcPct val="106666"/>
              </a:lnSpc>
              <a:buClr>
                <a:srgbClr val="1A3966"/>
              </a:buClr>
              <a:buSzPts val="1100"/>
            </a:pPr>
            <a:endParaRPr lang="en-GB" sz="1400" noProof="0" dirty="0">
              <a:latin typeface="Calibri" panose="020F0502020204030204" pitchFamily="34" charset="0"/>
              <a:cs typeface="Calibri" panose="020F0502020204030204" pitchFamily="34" charset="0"/>
            </a:endParaRPr>
          </a:p>
          <a:p>
            <a:pPr marL="449263" lvl="0" indent="-441325">
              <a:lnSpc>
                <a:spcPct val="111304"/>
              </a:lnSpc>
              <a:buClr>
                <a:srgbClr val="1A3966"/>
              </a:buClr>
              <a:buSzPts val="1100"/>
            </a:pPr>
            <a:endParaRPr lang="en-GB" sz="9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449263" marR="0" lvl="0" indent="-441325" algn="l" rtl="0">
              <a:lnSpc>
                <a:spcPct val="106666"/>
              </a:lnSpc>
              <a:spcBef>
                <a:spcPts val="0"/>
              </a:spcBef>
              <a:spcAft>
                <a:spcPts val="0"/>
              </a:spcAft>
              <a:buClr>
                <a:srgbClr val="1A3966"/>
              </a:buClr>
              <a:buSzPts val="1100"/>
              <a:buFont typeface="Arial"/>
              <a:buNone/>
              <a:tabLst>
                <a:tab pos="441325" algn="l"/>
              </a:tabLst>
            </a:pPr>
            <a:endParaRPr lang="en-GB"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2778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22590131"/>
              </p:ext>
            </p:extLst>
          </p:nvPr>
        </p:nvGraphicFramePr>
        <p:xfrm>
          <a:off x="1222610" y="2992750"/>
          <a:ext cx="4883448" cy="6921516"/>
        </p:xfrm>
        <a:graphic>
          <a:graphicData uri="http://schemas.openxmlformats.org/drawingml/2006/table">
            <a:tbl>
              <a:tblPr/>
              <a:tblGrid>
                <a:gridCol w="1320044">
                  <a:extLst>
                    <a:ext uri="{9D8B030D-6E8A-4147-A177-3AD203B41FA5}">
                      <a16:colId xmlns:a16="http://schemas.microsoft.com/office/drawing/2014/main" val="3852062634"/>
                    </a:ext>
                  </a:extLst>
                </a:gridCol>
                <a:gridCol w="274108">
                  <a:extLst>
                    <a:ext uri="{9D8B030D-6E8A-4147-A177-3AD203B41FA5}">
                      <a16:colId xmlns:a16="http://schemas.microsoft.com/office/drawing/2014/main" val="300514021"/>
                    </a:ext>
                  </a:extLst>
                </a:gridCol>
                <a:gridCol w="274108">
                  <a:extLst>
                    <a:ext uri="{9D8B030D-6E8A-4147-A177-3AD203B41FA5}">
                      <a16:colId xmlns:a16="http://schemas.microsoft.com/office/drawing/2014/main" val="534135412"/>
                    </a:ext>
                  </a:extLst>
                </a:gridCol>
                <a:gridCol w="274108">
                  <a:extLst>
                    <a:ext uri="{9D8B030D-6E8A-4147-A177-3AD203B41FA5}">
                      <a16:colId xmlns:a16="http://schemas.microsoft.com/office/drawing/2014/main" val="3617359508"/>
                    </a:ext>
                  </a:extLst>
                </a:gridCol>
                <a:gridCol w="274108">
                  <a:extLst>
                    <a:ext uri="{9D8B030D-6E8A-4147-A177-3AD203B41FA5}">
                      <a16:colId xmlns:a16="http://schemas.microsoft.com/office/drawing/2014/main" val="4245336266"/>
                    </a:ext>
                  </a:extLst>
                </a:gridCol>
                <a:gridCol w="274108">
                  <a:extLst>
                    <a:ext uri="{9D8B030D-6E8A-4147-A177-3AD203B41FA5}">
                      <a16:colId xmlns:a16="http://schemas.microsoft.com/office/drawing/2014/main" val="243611447"/>
                    </a:ext>
                  </a:extLst>
                </a:gridCol>
                <a:gridCol w="274108">
                  <a:extLst>
                    <a:ext uri="{9D8B030D-6E8A-4147-A177-3AD203B41FA5}">
                      <a16:colId xmlns:a16="http://schemas.microsoft.com/office/drawing/2014/main" val="4222196136"/>
                    </a:ext>
                  </a:extLst>
                </a:gridCol>
                <a:gridCol w="274108">
                  <a:extLst>
                    <a:ext uri="{9D8B030D-6E8A-4147-A177-3AD203B41FA5}">
                      <a16:colId xmlns:a16="http://schemas.microsoft.com/office/drawing/2014/main" val="1018906266"/>
                    </a:ext>
                  </a:extLst>
                </a:gridCol>
                <a:gridCol w="274108">
                  <a:extLst>
                    <a:ext uri="{9D8B030D-6E8A-4147-A177-3AD203B41FA5}">
                      <a16:colId xmlns:a16="http://schemas.microsoft.com/office/drawing/2014/main" val="468726812"/>
                    </a:ext>
                  </a:extLst>
                </a:gridCol>
                <a:gridCol w="274108">
                  <a:extLst>
                    <a:ext uri="{9D8B030D-6E8A-4147-A177-3AD203B41FA5}">
                      <a16:colId xmlns:a16="http://schemas.microsoft.com/office/drawing/2014/main" val="1165536252"/>
                    </a:ext>
                  </a:extLst>
                </a:gridCol>
                <a:gridCol w="274108">
                  <a:extLst>
                    <a:ext uri="{9D8B030D-6E8A-4147-A177-3AD203B41FA5}">
                      <a16:colId xmlns:a16="http://schemas.microsoft.com/office/drawing/2014/main" val="1133370209"/>
                    </a:ext>
                  </a:extLst>
                </a:gridCol>
                <a:gridCol w="274108">
                  <a:extLst>
                    <a:ext uri="{9D8B030D-6E8A-4147-A177-3AD203B41FA5}">
                      <a16:colId xmlns:a16="http://schemas.microsoft.com/office/drawing/2014/main" val="1408460286"/>
                    </a:ext>
                  </a:extLst>
                </a:gridCol>
                <a:gridCol w="274108">
                  <a:extLst>
                    <a:ext uri="{9D8B030D-6E8A-4147-A177-3AD203B41FA5}">
                      <a16:colId xmlns:a16="http://schemas.microsoft.com/office/drawing/2014/main" val="3487209237"/>
                    </a:ext>
                  </a:extLst>
                </a:gridCol>
                <a:gridCol w="274108">
                  <a:extLst>
                    <a:ext uri="{9D8B030D-6E8A-4147-A177-3AD203B41FA5}">
                      <a16:colId xmlns:a16="http://schemas.microsoft.com/office/drawing/2014/main" val="132091060"/>
                    </a:ext>
                  </a:extLst>
                </a:gridCol>
              </a:tblGrid>
              <a:tr h="135716">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gridSpan="3">
                  <a:txBody>
                    <a:bodyPr/>
                    <a:lstStyle/>
                    <a:p>
                      <a:pPr algn="ctr" fontAlgn="b"/>
                      <a:r>
                        <a:rPr lang="en-GB" sz="800" b="1" i="0" u="none" strike="noStrike" noProof="0" dirty="0">
                          <a:solidFill>
                            <a:srgbClr val="FFFFFF"/>
                          </a:solidFill>
                          <a:effectLst/>
                          <a:latin typeface="Calibri" panose="020F0502020204030204" pitchFamily="34" charset="0"/>
                        </a:rPr>
                        <a:t>Modulo 4</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tc gridSpan="3">
                  <a:txBody>
                    <a:bodyPr/>
                    <a:lstStyle/>
                    <a:p>
                      <a:pPr algn="ctr" fontAlgn="b"/>
                      <a:r>
                        <a:rPr lang="en-GB" sz="800" b="1" i="0" u="none" strike="noStrike" noProof="0" dirty="0">
                          <a:solidFill>
                            <a:srgbClr val="FFFFFF"/>
                          </a:solidFill>
                          <a:effectLst/>
                          <a:latin typeface="Calibri" panose="020F0502020204030204" pitchFamily="34" charset="0"/>
                        </a:rPr>
                        <a:t>Modulo 3</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tc gridSpan="3">
                  <a:txBody>
                    <a:bodyPr/>
                    <a:lstStyle/>
                    <a:p>
                      <a:pPr algn="ctr" fontAlgn="b"/>
                      <a:r>
                        <a:rPr lang="en-GB" sz="800" b="1" i="0" u="none" strike="noStrike" noProof="0" dirty="0">
                          <a:solidFill>
                            <a:srgbClr val="FFFFFF"/>
                          </a:solidFill>
                          <a:effectLst/>
                          <a:latin typeface="Calibri" panose="020F0502020204030204" pitchFamily="34" charset="0"/>
                        </a:rPr>
                        <a:t>Modulo 2</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tc gridSpan="3">
                  <a:txBody>
                    <a:bodyPr/>
                    <a:lstStyle/>
                    <a:p>
                      <a:pPr algn="ctr" fontAlgn="b"/>
                      <a:r>
                        <a:rPr lang="en-GB" sz="800" b="1" i="0" u="none" strike="noStrike" noProof="0" dirty="0">
                          <a:solidFill>
                            <a:srgbClr val="FFFFFF"/>
                          </a:solidFill>
                          <a:effectLst/>
                          <a:latin typeface="Calibri" panose="020F0502020204030204" pitchFamily="34" charset="0"/>
                        </a:rPr>
                        <a:t>Modulo 1</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654617856"/>
                  </a:ext>
                </a:extLst>
              </a:tr>
              <a:tr h="135716">
                <a:tc>
                  <a:txBody>
                    <a:bodyPr/>
                    <a:lstStyle/>
                    <a:p>
                      <a:pPr algn="r" fontAlgn="b"/>
                      <a:r>
                        <a:rPr lang="en-GB" sz="800" b="1" i="0" u="none" strike="noStrike" noProof="0" dirty="0">
                          <a:solidFill>
                            <a:srgbClr val="FFFFFF"/>
                          </a:solidFill>
                          <a:effectLst/>
                          <a:latin typeface="Arial" panose="020B0604020202020204" pitchFamily="34" charset="0"/>
                        </a:rPr>
                        <a:t>Specific &amp;</a:t>
                      </a:r>
                      <a:r>
                        <a:rPr lang="en-GB" sz="800" b="1" i="0" u="none" strike="noStrike" cap="none" noProof="0" dirty="0">
                          <a:solidFill>
                            <a:srgbClr val="FFFFFF"/>
                          </a:solidFill>
                          <a:effectLst/>
                          <a:latin typeface="Calibri" panose="020F0502020204030204" pitchFamily="34" charset="0"/>
                          <a:ea typeface="+mn-ea"/>
                          <a:cs typeface="+mn-cs"/>
                          <a:sym typeface="Arial"/>
                        </a:rPr>
                        <a:t>Technical</a:t>
                      </a:r>
                      <a:r>
                        <a:rPr lang="en-GB" sz="800" b="1" i="0" u="none" strike="noStrike" noProof="0" dirty="0">
                          <a:solidFill>
                            <a:srgbClr val="FFFFFF"/>
                          </a:solidFill>
                          <a:effectLst/>
                          <a:latin typeface="Arial" panose="020B0604020202020204" pitchFamily="34" charset="0"/>
                        </a:rPr>
                        <a:t> Skills</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endParaRPr lang="en-GB" sz="800" b="1" i="0" u="none" strike="noStrike" noProof="0" dirty="0">
                        <a:solidFill>
                          <a:srgbClr val="008080"/>
                        </a:solidFill>
                        <a:effectLst/>
                        <a:latin typeface="Calibri" panose="020F0502020204030204" pitchFamily="34" charset="0"/>
                      </a:endParaRP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ctr" rtl="0" fontAlgn="ctr"/>
                      <a:r>
                        <a:rPr lang="en-GB" sz="800" b="1" i="0" u="none" strike="noStrike" noProof="0" dirty="0">
                          <a:solidFill>
                            <a:srgbClr val="FFFFFF"/>
                          </a:solidFill>
                          <a:effectLst/>
                          <a:latin typeface="Calibri" panose="020F0502020204030204" pitchFamily="34" charset="0"/>
                        </a:rPr>
                        <a:t>C01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C03</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C04</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C05</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C06</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C07</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C08</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C09</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C10</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extLst>
                  <a:ext uri="{0D108BD9-81ED-4DB2-BD59-A6C34878D82A}">
                    <a16:rowId xmlns:a16="http://schemas.microsoft.com/office/drawing/2014/main" val="887952159"/>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LCA</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 </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69965525"/>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ENVIRONMENTAL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66385403"/>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 MATERIAL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S03</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7278385"/>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DESIGN</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S04</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9AA73"/>
                    </a:solidFill>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9456904"/>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DIGITAL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S05</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35276141"/>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CIRCULARITY</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S06</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740774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POLLUTION</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S07</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42189911"/>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WASTE</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S08</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3936621"/>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ENERGY</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S09</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cap="none" noProof="0" dirty="0">
                          <a:solidFill>
                            <a:srgbClr val="000000"/>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24920474"/>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CIRCULARITY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S10</a:t>
                      </a:r>
                    </a:p>
                  </a:txBody>
                  <a:tcPr marL="5220" marR="5220" marT="52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82953822"/>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CONSTRUCTION</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S11</a:t>
                      </a:r>
                    </a:p>
                  </a:txBody>
                  <a:tcPr marL="5220" marR="5220" marT="52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86833351"/>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RISK ASSESSMENT</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S12</a:t>
                      </a:r>
                    </a:p>
                  </a:txBody>
                  <a:tcPr marL="5220" marR="5220" marT="52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08097672"/>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PROJECT</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S13</a:t>
                      </a:r>
                    </a:p>
                  </a:txBody>
                  <a:tcPr marL="5220" marR="5220" marT="52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34276270"/>
                  </a:ext>
                </a:extLst>
              </a:tr>
              <a:tr h="135716">
                <a:tc>
                  <a:txBody>
                    <a:bodyPr/>
                    <a:lstStyle/>
                    <a:p>
                      <a:pPr algn="r" fontAlgn="b"/>
                      <a:r>
                        <a:rPr lang="en-GB" sz="800" b="1" i="0" u="none" strike="noStrike" cap="none" noProof="0" dirty="0">
                          <a:solidFill>
                            <a:srgbClr val="FFFFFF"/>
                          </a:solidFill>
                          <a:effectLst/>
                          <a:latin typeface="Calibri" panose="020F0502020204030204" pitchFamily="34" charset="0"/>
                          <a:ea typeface="+mn-ea"/>
                          <a:cs typeface="+mn-cs"/>
                          <a:sym typeface="Arial"/>
                        </a:rPr>
                        <a:t>Transversal Skills</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1" i="0" u="none" strike="noStrike" cap="none" noProof="0" dirty="0">
                          <a:solidFill>
                            <a:srgbClr val="FFFFFF"/>
                          </a:solidFill>
                          <a:effectLst/>
                          <a:latin typeface="Calibri" panose="020F0502020204030204" pitchFamily="34" charset="0"/>
                          <a:ea typeface="+mn-ea"/>
                          <a:cs typeface="+mn-cs"/>
                          <a:sym typeface="Arial"/>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GB" sz="800" b="1" i="0" u="none" strike="noStrike" noProof="0" dirty="0">
                          <a:solidFill>
                            <a:srgbClr val="FFFFFF"/>
                          </a:solidFill>
                          <a:effectLst/>
                          <a:latin typeface="Calibri" panose="020F0502020204030204" pitchFamily="34" charset="0"/>
                        </a:rPr>
                        <a:t>C01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C03</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C04</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C05</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C06</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C07</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C08</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C09</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C10</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extLst>
                  <a:ext uri="{0D108BD9-81ED-4DB2-BD59-A6C34878D82A}">
                    <a16:rowId xmlns:a16="http://schemas.microsoft.com/office/drawing/2014/main" val="58027590"/>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PROBLEM SOLVING</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S14</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07815124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CRITICAL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S15</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94672123"/>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FORESIGHT</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S16</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01476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LEADERSHIP</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S17</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n-GB" sz="800" b="0" i="0" u="none" strike="noStrike" noProof="0" dirty="0">
                        <a:solidFill>
                          <a:srgbClr val="000000"/>
                        </a:solidFill>
                        <a:effectLst/>
                        <a:latin typeface="Calibri" panose="020F0502020204030204" pitchFamily="34" charset="0"/>
                      </a:endParaRP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55120190"/>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ADVOCACY</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S18</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45798934"/>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PARTICIPATION</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S19</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7100260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COLLABORATOR</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S20</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n-GB" sz="800" b="0" i="0" u="none" strike="noStrike" noProof="0" dirty="0">
                        <a:solidFill>
                          <a:srgbClr val="000000"/>
                        </a:solidFill>
                        <a:effectLst/>
                        <a:latin typeface="Calibri" panose="020F0502020204030204" pitchFamily="34" charset="0"/>
                      </a:endParaRP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97693061"/>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COMMUNICATION</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7296522"/>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TRANSITION</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66451265"/>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RESILIENCE</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S23</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n-GB" sz="800" b="0" i="0" u="none" strike="noStrike" noProof="0" dirty="0">
                        <a:solidFill>
                          <a:srgbClr val="000000"/>
                        </a:solidFill>
                        <a:effectLst/>
                        <a:latin typeface="Calibri" panose="020F0502020204030204" pitchFamily="34" charset="0"/>
                      </a:endParaRP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7238395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MANAGEMENT</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S24</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28446732"/>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CREATIVE</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S25</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800" b="0" i="0" u="none" strike="noStrike" noProof="0" dirty="0">
                          <a:solidFill>
                            <a:srgbClr val="000000"/>
                          </a:solidFill>
                          <a:effectLst/>
                          <a:latin typeface="Calibri" panose="020F0502020204030204" pitchFamily="34" charset="0"/>
                        </a:rPr>
                        <a:t> </a:t>
                      </a:r>
                      <a:endParaRPr lang="en-GB" sz="1100" b="0" i="0" u="none" strike="noStrike" cap="none" noProof="0" dirty="0">
                        <a:solidFill>
                          <a:srgbClr val="000000"/>
                        </a:solidFill>
                        <a:effectLst/>
                        <a:latin typeface="Calibri" panose="020F0502020204030204" pitchFamily="34" charset="0"/>
                        <a:ea typeface="+mn-ea"/>
                        <a:cs typeface="+mn-cs"/>
                        <a:sym typeface="Arial"/>
                      </a:endParaRP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26602845"/>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SYSTEMIC</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S26</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20734931"/>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MULTIDISCIPLINAR</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S27</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59543582"/>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ETHICAL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S28</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33796600"/>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EMPATHY</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800" b="1" i="0" u="none" strike="noStrike" noProof="0" dirty="0">
                          <a:solidFill>
                            <a:schemeClr val="bg1"/>
                          </a:solidFill>
                          <a:effectLst/>
                          <a:latin typeface="Calibri" panose="020F0502020204030204" pitchFamily="34" charset="0"/>
                        </a:rPr>
                        <a:t>S29</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n-GB" sz="800" b="0" i="0" u="none" strike="noStrike" noProof="0" dirty="0">
                        <a:solidFill>
                          <a:srgbClr val="000000"/>
                        </a:solidFill>
                        <a:effectLst/>
                        <a:latin typeface="Calibri" panose="020F0502020204030204" pitchFamily="34" charset="0"/>
                      </a:endParaRP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53496793"/>
                  </a:ext>
                </a:extLst>
              </a:tr>
              <a:tr h="135716">
                <a:tc>
                  <a:txBody>
                    <a:bodyPr/>
                    <a:lstStyle/>
                    <a:p>
                      <a:pPr algn="r" fontAlgn="b"/>
                      <a:r>
                        <a:rPr lang="en-GB" sz="800" b="1" i="0" u="none" strike="noStrike" cap="none" noProof="0" dirty="0">
                          <a:solidFill>
                            <a:srgbClr val="FFFFFF"/>
                          </a:solidFill>
                          <a:effectLst/>
                          <a:latin typeface="Calibri" panose="020F0502020204030204" pitchFamily="34" charset="0"/>
                          <a:ea typeface="+mn-ea"/>
                          <a:cs typeface="+mn-cs"/>
                          <a:sym typeface="Arial"/>
                        </a:rPr>
                        <a:t>Knowledge</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8E9ED8"/>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ctr" rtl="0" fontAlgn="ctr"/>
                      <a:r>
                        <a:rPr lang="en-GB" sz="800" b="1" i="0" u="none" strike="noStrike" noProof="0" dirty="0">
                          <a:solidFill>
                            <a:srgbClr val="FFFFFF"/>
                          </a:solidFill>
                          <a:effectLst/>
                          <a:latin typeface="Calibri" panose="020F0502020204030204" pitchFamily="34" charset="0"/>
                        </a:rPr>
                        <a:t>C01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C03</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C04</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C05</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C06</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C07</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C08</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C09</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C10</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C11</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n-GB" sz="800" b="1" i="0" u="none" strike="noStrike" noProof="0" dirty="0">
                          <a:solidFill>
                            <a:srgbClr val="FFFFFF"/>
                          </a:solidFill>
                          <a:effectLst/>
                          <a:latin typeface="Calibri" panose="020F0502020204030204" pitchFamily="34" charset="0"/>
                        </a:rPr>
                        <a:t>C12</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extLst>
                  <a:ext uri="{0D108BD9-81ED-4DB2-BD59-A6C34878D82A}">
                    <a16:rowId xmlns:a16="http://schemas.microsoft.com/office/drawing/2014/main" val="3017592303"/>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BACKGROUND</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K01</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57160352"/>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SDGs</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K02</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n-GB" sz="800" b="0" i="0" u="none" strike="noStrike" noProof="0" dirty="0">
                        <a:solidFill>
                          <a:srgbClr val="000000"/>
                        </a:solidFill>
                        <a:effectLst/>
                        <a:latin typeface="Calibri" panose="020F0502020204030204" pitchFamily="34" charset="0"/>
                      </a:endParaRP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6411958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LIMITS</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K03</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416695093"/>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GLOBAL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K04</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77283773"/>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THEREATS</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K05</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250961127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RISK ASSESSMENT</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K06</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16252051"/>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SOCIETY</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K07</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35918206"/>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ENVIRONMENTAL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K08</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n-GB" sz="800" b="0" i="0" u="none" strike="noStrike" noProof="0" dirty="0">
                        <a:solidFill>
                          <a:srgbClr val="000000"/>
                        </a:solidFill>
                        <a:effectLst/>
                        <a:latin typeface="Calibri" panose="020F0502020204030204" pitchFamily="34" charset="0"/>
                      </a:endParaRP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37447105"/>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CERTIFICATION</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K09</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33879506"/>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BEST PRACTICE</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K10</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93799827"/>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LCA</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K11</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79669519"/>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CRADLE YO CRADLE</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K12</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16399900"/>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WASTE</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K13</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17383908"/>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ENERGY</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K14</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79957289"/>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MATERIAL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K15</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03018349"/>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CULTURAL</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K16</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93992344"/>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CIRCULARITY</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K17</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50494822"/>
                  </a:ext>
                </a:extLst>
              </a:tr>
              <a:tr h="135716">
                <a:tc>
                  <a:txBody>
                    <a:bodyPr/>
                    <a:lstStyle/>
                    <a:p>
                      <a:pPr algn="r" rtl="0" fontAlgn="ctr"/>
                      <a:r>
                        <a:rPr lang="en-GB" sz="600" b="1" i="0" u="none" strike="noStrike" noProof="0" dirty="0">
                          <a:solidFill>
                            <a:srgbClr val="009592"/>
                          </a:solidFill>
                          <a:effectLst/>
                          <a:latin typeface="Calibri" panose="020F0502020204030204" pitchFamily="34" charset="0"/>
                        </a:rPr>
                        <a:t>WATER</a:t>
                      </a:r>
                    </a:p>
                  </a:txBody>
                  <a:tcPr marL="5220" marR="5220" marT="52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800" b="1" i="0" u="none" strike="noStrike" noProof="0" dirty="0">
                          <a:solidFill>
                            <a:srgbClr val="FFFFFF"/>
                          </a:solidFill>
                          <a:effectLst/>
                          <a:latin typeface="Calibri" panose="020F0502020204030204" pitchFamily="34" charset="0"/>
                        </a:rPr>
                        <a:t>K18</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BEDE"/>
                    </a:solidFill>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800" b="0" i="0" u="none" strike="noStrike" noProof="0" dirty="0">
                          <a:solidFill>
                            <a:srgbClr val="000000"/>
                          </a:solidFill>
                          <a:effectLst/>
                          <a:latin typeface="Calibri" panose="020F0502020204030204" pitchFamily="34" charset="0"/>
                        </a:rPr>
                        <a:t> </a:t>
                      </a:r>
                    </a:p>
                  </a:txBody>
                  <a:tcPr marL="5220" marR="5220" marT="52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54763527"/>
                  </a:ext>
                </a:extLst>
              </a:tr>
            </a:tbl>
          </a:graphicData>
        </a:graphic>
      </p:graphicFrame>
      <p:sp>
        <p:nvSpPr>
          <p:cNvPr id="11" name="Google Shape;1954;p45"/>
          <p:cNvSpPr txBox="1"/>
          <p:nvPr/>
        </p:nvSpPr>
        <p:spPr>
          <a:xfrm>
            <a:off x="1057257" y="2276077"/>
            <a:ext cx="6068373" cy="597372"/>
          </a:xfrm>
          <a:prstGeom prst="rect">
            <a:avLst/>
          </a:prstGeom>
          <a:noFill/>
          <a:ln>
            <a:noFill/>
          </a:ln>
        </p:spPr>
        <p:txBody>
          <a:bodyPr spcFirstLastPara="1" wrap="square" lIns="91425" tIns="45700" rIns="91425" bIns="45700" anchor="t" anchorCtr="0">
            <a:noAutofit/>
          </a:bodyPr>
          <a:lstStyle/>
          <a:p>
            <a:pPr marL="12700" lvl="0" indent="-12700" algn="just">
              <a:buClr>
                <a:srgbClr val="1A3966"/>
              </a:buClr>
              <a:buSzPts val="1800"/>
            </a:pPr>
            <a:r>
              <a:rPr lang="en-GB" sz="1600" b="1" noProof="0" dirty="0">
                <a:solidFill>
                  <a:srgbClr val="0E6E61"/>
                </a:solidFill>
                <a:latin typeface="Calibri"/>
                <a:ea typeface="Calibri"/>
                <a:cs typeface="Calibri"/>
                <a:sym typeface="Calibri"/>
              </a:rPr>
              <a:t>Competencies, Skills &amp; Knowledge </a:t>
            </a:r>
            <a:endParaRPr lang="en-GB" sz="1600" b="1" i="0" u="none" strike="noStrike" cap="none" noProof="0" dirty="0">
              <a:solidFill>
                <a:srgbClr val="0E6E61"/>
              </a:solidFill>
              <a:latin typeface="Calibri"/>
              <a:ea typeface="Calibri"/>
              <a:cs typeface="Calibri"/>
              <a:sym typeface="Calibri"/>
            </a:endParaRPr>
          </a:p>
        </p:txBody>
      </p:sp>
      <p:grpSp>
        <p:nvGrpSpPr>
          <p:cNvPr id="2" name="Google Shape;1754;p7">
            <a:extLst>
              <a:ext uri="{FF2B5EF4-FFF2-40B4-BE49-F238E27FC236}">
                <a16:creationId xmlns:a16="http://schemas.microsoft.com/office/drawing/2014/main" id="{48ED94C4-FA0A-3019-7833-62FC9122FEC0}"/>
              </a:ext>
            </a:extLst>
          </p:cNvPr>
          <p:cNvGrpSpPr/>
          <p:nvPr/>
        </p:nvGrpSpPr>
        <p:grpSpPr>
          <a:xfrm>
            <a:off x="1036142" y="4382"/>
            <a:ext cx="6802647" cy="1670099"/>
            <a:chOff x="1677200" y="-397660"/>
            <a:chExt cx="7459575" cy="1831381"/>
          </a:xfrm>
        </p:grpSpPr>
        <p:sp>
          <p:nvSpPr>
            <p:cNvPr id="3" name="Google Shape;1755;p7">
              <a:extLst>
                <a:ext uri="{FF2B5EF4-FFF2-40B4-BE49-F238E27FC236}">
                  <a16:creationId xmlns:a16="http://schemas.microsoft.com/office/drawing/2014/main" id="{EF55F5A9-D65F-10D5-BA38-29FE3F360E66}"/>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 name="Google Shape;1756;p7">
              <a:extLst>
                <a:ext uri="{FF2B5EF4-FFF2-40B4-BE49-F238E27FC236}">
                  <a16:creationId xmlns:a16="http://schemas.microsoft.com/office/drawing/2014/main" id="{95D23E85-41A7-2139-437E-85E4D1E7BD10}"/>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5" name="Google Shape;1757;p7">
            <a:extLst>
              <a:ext uri="{FF2B5EF4-FFF2-40B4-BE49-F238E27FC236}">
                <a16:creationId xmlns:a16="http://schemas.microsoft.com/office/drawing/2014/main" id="{D915F01D-50B6-6929-F004-42C491F0E344}"/>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6" name="Google Shape;1758;p7">
            <a:extLst>
              <a:ext uri="{FF2B5EF4-FFF2-40B4-BE49-F238E27FC236}">
                <a16:creationId xmlns:a16="http://schemas.microsoft.com/office/drawing/2014/main" id="{528E5C13-69CF-F020-E0A0-A5F63094D22D}"/>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7" name="Straight Connector 6">
            <a:extLst>
              <a:ext uri="{FF2B5EF4-FFF2-40B4-BE49-F238E27FC236}">
                <a16:creationId xmlns:a16="http://schemas.microsoft.com/office/drawing/2014/main" id="{ADC1422C-16B2-FCC7-215C-AD2E4E6FD5FA}"/>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8" name="Google Shape;1787;p24">
            <a:extLst>
              <a:ext uri="{FF2B5EF4-FFF2-40B4-BE49-F238E27FC236}">
                <a16:creationId xmlns:a16="http://schemas.microsoft.com/office/drawing/2014/main" id="{B48C5D8F-B405-E466-0E33-722D0308DA9E}"/>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Matrix table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2" name="Google Shape;1954;p45">
            <a:extLst>
              <a:ext uri="{FF2B5EF4-FFF2-40B4-BE49-F238E27FC236}">
                <a16:creationId xmlns:a16="http://schemas.microsoft.com/office/drawing/2014/main" id="{BEB8F2CD-B442-BD7C-A40A-9A7FC3F8479D}"/>
              </a:ext>
            </a:extLst>
          </p:cNvPr>
          <p:cNvSpPr txBox="1"/>
          <p:nvPr/>
        </p:nvSpPr>
        <p:spPr>
          <a:xfrm>
            <a:off x="1057257" y="2276077"/>
            <a:ext cx="6068373" cy="597372"/>
          </a:xfrm>
          <a:prstGeom prst="rect">
            <a:avLst/>
          </a:prstGeom>
          <a:noFill/>
          <a:ln>
            <a:noFill/>
          </a:ln>
        </p:spPr>
        <p:txBody>
          <a:bodyPr spcFirstLastPara="1" wrap="square" lIns="91425" tIns="45700" rIns="91425" bIns="45700" anchor="t" anchorCtr="0">
            <a:noAutofit/>
          </a:bodyPr>
          <a:lstStyle/>
          <a:p>
            <a:pPr marL="12700" indent="-12700" algn="just">
              <a:buClr>
                <a:srgbClr val="1A3966"/>
              </a:buClr>
              <a:buSzPts val="1800"/>
            </a:pPr>
            <a:r>
              <a:rPr lang="en-GB" sz="1600" b="1" noProof="0" dirty="0">
                <a:solidFill>
                  <a:srgbClr val="0E6E61"/>
                </a:solidFill>
                <a:latin typeface="Calibri"/>
                <a:ea typeface="Calibri"/>
                <a:cs typeface="Calibri"/>
                <a:sym typeface="Calibri"/>
              </a:rPr>
              <a:t>Pedagogies</a:t>
            </a:r>
          </a:p>
          <a:p>
            <a:pPr marL="12700" indent="-12700" algn="just">
              <a:buClr>
                <a:srgbClr val="1A3966"/>
              </a:buClr>
              <a:buSzPts val="1800"/>
            </a:pPr>
            <a:endParaRPr lang="en-GB" sz="1600" b="1" noProof="0" dirty="0">
              <a:solidFill>
                <a:srgbClr val="0E6E61"/>
              </a:solidFill>
              <a:latin typeface="Calibri"/>
              <a:ea typeface="Calibri"/>
              <a:cs typeface="Calibri"/>
              <a:sym typeface="Calibri"/>
            </a:endParaRPr>
          </a:p>
          <a:p>
            <a:pPr marL="12700" indent="-12700" algn="just">
              <a:buClr>
                <a:srgbClr val="1A3966"/>
              </a:buClr>
              <a:buSzPts val="1800"/>
            </a:pPr>
            <a:endParaRPr lang="en-GB" sz="1600" b="1" i="0" u="none" strike="noStrike" cap="none" noProof="0" dirty="0">
              <a:solidFill>
                <a:srgbClr val="0E6E61"/>
              </a:solidFill>
              <a:latin typeface="Calibri"/>
              <a:ea typeface="Calibri"/>
              <a:cs typeface="Calibri"/>
              <a:sym typeface="Calibri"/>
            </a:endParaRPr>
          </a:p>
        </p:txBody>
      </p:sp>
      <p:grpSp>
        <p:nvGrpSpPr>
          <p:cNvPr id="3" name="Google Shape;1754;p7">
            <a:extLst>
              <a:ext uri="{FF2B5EF4-FFF2-40B4-BE49-F238E27FC236}">
                <a16:creationId xmlns:a16="http://schemas.microsoft.com/office/drawing/2014/main" id="{3D7DF8A1-BFC9-4DF1-AAB0-A73D485A1517}"/>
              </a:ext>
            </a:extLst>
          </p:cNvPr>
          <p:cNvGrpSpPr/>
          <p:nvPr/>
        </p:nvGrpSpPr>
        <p:grpSpPr>
          <a:xfrm>
            <a:off x="1036142" y="4382"/>
            <a:ext cx="6802647" cy="1670099"/>
            <a:chOff x="1677200" y="-397660"/>
            <a:chExt cx="7459575" cy="1831381"/>
          </a:xfrm>
        </p:grpSpPr>
        <p:sp>
          <p:nvSpPr>
            <p:cNvPr id="4" name="Google Shape;1755;p7">
              <a:extLst>
                <a:ext uri="{FF2B5EF4-FFF2-40B4-BE49-F238E27FC236}">
                  <a16:creationId xmlns:a16="http://schemas.microsoft.com/office/drawing/2014/main" id="{F441618C-1099-E794-749C-C83EFFC2621D}"/>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5" name="Google Shape;1756;p7">
              <a:extLst>
                <a:ext uri="{FF2B5EF4-FFF2-40B4-BE49-F238E27FC236}">
                  <a16:creationId xmlns:a16="http://schemas.microsoft.com/office/drawing/2014/main" id="{8A969877-F1B9-2143-C85E-5C4E1E9F270D}"/>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6" name="Google Shape;1757;p7">
            <a:extLst>
              <a:ext uri="{FF2B5EF4-FFF2-40B4-BE49-F238E27FC236}">
                <a16:creationId xmlns:a16="http://schemas.microsoft.com/office/drawing/2014/main" id="{251E96EC-2792-8BA8-2DA8-DF0180A9518D}"/>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7" name="Google Shape;1758;p7">
            <a:extLst>
              <a:ext uri="{FF2B5EF4-FFF2-40B4-BE49-F238E27FC236}">
                <a16:creationId xmlns:a16="http://schemas.microsoft.com/office/drawing/2014/main" id="{995A247D-2DB5-BEDD-BE6D-A8EFDD811A0E}"/>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8" name="Straight Connector 7">
            <a:extLst>
              <a:ext uri="{FF2B5EF4-FFF2-40B4-BE49-F238E27FC236}">
                <a16:creationId xmlns:a16="http://schemas.microsoft.com/office/drawing/2014/main" id="{C90220BD-53EC-1E68-BC75-46F3A644E343}"/>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0" name="Google Shape;1787;p24">
            <a:extLst>
              <a:ext uri="{FF2B5EF4-FFF2-40B4-BE49-F238E27FC236}">
                <a16:creationId xmlns:a16="http://schemas.microsoft.com/office/drawing/2014/main" id="{4A8279F2-F698-996B-FAD6-F20E4592F739}"/>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Matrix table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aphicFrame>
        <p:nvGraphicFramePr>
          <p:cNvPr id="11" name="Tabla 8">
            <a:extLst>
              <a:ext uri="{FF2B5EF4-FFF2-40B4-BE49-F238E27FC236}">
                <a16:creationId xmlns:a16="http://schemas.microsoft.com/office/drawing/2014/main" id="{C86359D4-C868-8457-C0FD-D3AEB563458B}"/>
              </a:ext>
            </a:extLst>
          </p:cNvPr>
          <p:cNvGraphicFramePr>
            <a:graphicFrameLocks noGrp="1"/>
          </p:cNvGraphicFramePr>
          <p:nvPr/>
        </p:nvGraphicFramePr>
        <p:xfrm>
          <a:off x="734811" y="2779539"/>
          <a:ext cx="6692900" cy="4754880"/>
        </p:xfrm>
        <a:graphic>
          <a:graphicData uri="http://schemas.openxmlformats.org/drawingml/2006/table">
            <a:tbl>
              <a:tblPr/>
              <a:tblGrid>
                <a:gridCol w="2235200">
                  <a:extLst>
                    <a:ext uri="{9D8B030D-6E8A-4147-A177-3AD203B41FA5}">
                      <a16:colId xmlns:a16="http://schemas.microsoft.com/office/drawing/2014/main" val="2230137719"/>
                    </a:ext>
                  </a:extLst>
                </a:gridCol>
                <a:gridCol w="342900">
                  <a:extLst>
                    <a:ext uri="{9D8B030D-6E8A-4147-A177-3AD203B41FA5}">
                      <a16:colId xmlns:a16="http://schemas.microsoft.com/office/drawing/2014/main" val="227273370"/>
                    </a:ext>
                  </a:extLst>
                </a:gridCol>
                <a:gridCol w="342900">
                  <a:extLst>
                    <a:ext uri="{9D8B030D-6E8A-4147-A177-3AD203B41FA5}">
                      <a16:colId xmlns:a16="http://schemas.microsoft.com/office/drawing/2014/main" val="816635898"/>
                    </a:ext>
                  </a:extLst>
                </a:gridCol>
                <a:gridCol w="342900">
                  <a:extLst>
                    <a:ext uri="{9D8B030D-6E8A-4147-A177-3AD203B41FA5}">
                      <a16:colId xmlns:a16="http://schemas.microsoft.com/office/drawing/2014/main" val="2312527674"/>
                    </a:ext>
                  </a:extLst>
                </a:gridCol>
                <a:gridCol w="342900">
                  <a:extLst>
                    <a:ext uri="{9D8B030D-6E8A-4147-A177-3AD203B41FA5}">
                      <a16:colId xmlns:a16="http://schemas.microsoft.com/office/drawing/2014/main" val="1973622881"/>
                    </a:ext>
                  </a:extLst>
                </a:gridCol>
                <a:gridCol w="342900">
                  <a:extLst>
                    <a:ext uri="{9D8B030D-6E8A-4147-A177-3AD203B41FA5}">
                      <a16:colId xmlns:a16="http://schemas.microsoft.com/office/drawing/2014/main" val="3283495867"/>
                    </a:ext>
                  </a:extLst>
                </a:gridCol>
                <a:gridCol w="342900">
                  <a:extLst>
                    <a:ext uri="{9D8B030D-6E8A-4147-A177-3AD203B41FA5}">
                      <a16:colId xmlns:a16="http://schemas.microsoft.com/office/drawing/2014/main" val="756649827"/>
                    </a:ext>
                  </a:extLst>
                </a:gridCol>
                <a:gridCol w="342900">
                  <a:extLst>
                    <a:ext uri="{9D8B030D-6E8A-4147-A177-3AD203B41FA5}">
                      <a16:colId xmlns:a16="http://schemas.microsoft.com/office/drawing/2014/main" val="3975007128"/>
                    </a:ext>
                  </a:extLst>
                </a:gridCol>
                <a:gridCol w="342900">
                  <a:extLst>
                    <a:ext uri="{9D8B030D-6E8A-4147-A177-3AD203B41FA5}">
                      <a16:colId xmlns:a16="http://schemas.microsoft.com/office/drawing/2014/main" val="2335370285"/>
                    </a:ext>
                  </a:extLst>
                </a:gridCol>
                <a:gridCol w="342900">
                  <a:extLst>
                    <a:ext uri="{9D8B030D-6E8A-4147-A177-3AD203B41FA5}">
                      <a16:colId xmlns:a16="http://schemas.microsoft.com/office/drawing/2014/main" val="2470204224"/>
                    </a:ext>
                  </a:extLst>
                </a:gridCol>
                <a:gridCol w="342900">
                  <a:extLst>
                    <a:ext uri="{9D8B030D-6E8A-4147-A177-3AD203B41FA5}">
                      <a16:colId xmlns:a16="http://schemas.microsoft.com/office/drawing/2014/main" val="355554675"/>
                    </a:ext>
                  </a:extLst>
                </a:gridCol>
                <a:gridCol w="342900">
                  <a:extLst>
                    <a:ext uri="{9D8B030D-6E8A-4147-A177-3AD203B41FA5}">
                      <a16:colId xmlns:a16="http://schemas.microsoft.com/office/drawing/2014/main" val="2389729918"/>
                    </a:ext>
                  </a:extLst>
                </a:gridCol>
                <a:gridCol w="342900">
                  <a:extLst>
                    <a:ext uri="{9D8B030D-6E8A-4147-A177-3AD203B41FA5}">
                      <a16:colId xmlns:a16="http://schemas.microsoft.com/office/drawing/2014/main" val="3286353395"/>
                    </a:ext>
                  </a:extLst>
                </a:gridCol>
                <a:gridCol w="342900">
                  <a:extLst>
                    <a:ext uri="{9D8B030D-6E8A-4147-A177-3AD203B41FA5}">
                      <a16:colId xmlns:a16="http://schemas.microsoft.com/office/drawing/2014/main" val="1091301369"/>
                    </a:ext>
                  </a:extLst>
                </a:gridCol>
              </a:tblGrid>
              <a:tr h="198120">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gridSpan="3">
                  <a:txBody>
                    <a:bodyPr/>
                    <a:lstStyle/>
                    <a:p>
                      <a:pPr algn="ctr" fontAlgn="b"/>
                      <a:r>
                        <a:rPr lang="es-ES" sz="1100" b="1" i="0" u="none" strike="noStrike" dirty="0">
                          <a:solidFill>
                            <a:srgbClr val="FFFFFF"/>
                          </a:solidFill>
                          <a:effectLst/>
                          <a:latin typeface="Calibri" panose="020F0502020204030204" pitchFamily="34" charset="0"/>
                        </a:rPr>
                        <a:t>Modulo 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tc gridSpan="3">
                  <a:txBody>
                    <a:bodyPr/>
                    <a:lstStyle/>
                    <a:p>
                      <a:pPr algn="ctr" fontAlgn="b"/>
                      <a:r>
                        <a:rPr lang="es-ES" sz="1100" b="1" i="0" u="none" strike="noStrike" dirty="0">
                          <a:solidFill>
                            <a:srgbClr val="FFFFFF"/>
                          </a:solidFill>
                          <a:effectLst/>
                          <a:latin typeface="Calibri" panose="020F0502020204030204" pitchFamily="34" charset="0"/>
                        </a:rPr>
                        <a:t>Modulo 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tc gridSpan="3">
                  <a:txBody>
                    <a:bodyPr/>
                    <a:lstStyle/>
                    <a:p>
                      <a:pPr algn="ctr" fontAlgn="b"/>
                      <a:r>
                        <a:rPr lang="es-ES" sz="1100" b="1" i="0" u="none" strike="noStrike" dirty="0">
                          <a:solidFill>
                            <a:srgbClr val="FFFFFF"/>
                          </a:solidFill>
                          <a:effectLst/>
                          <a:latin typeface="Calibri" panose="020F0502020204030204" pitchFamily="34" charset="0"/>
                        </a:rPr>
                        <a:t>Modulo 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tc gridSpan="3">
                  <a:txBody>
                    <a:bodyPr/>
                    <a:lstStyle/>
                    <a:p>
                      <a:pPr algn="ctr" fontAlgn="b"/>
                      <a:r>
                        <a:rPr lang="es-ES" sz="1100" b="1" i="0" u="none" strike="noStrike">
                          <a:solidFill>
                            <a:srgbClr val="FFFFFF"/>
                          </a:solidFill>
                          <a:effectLst/>
                          <a:latin typeface="Calibri" panose="020F0502020204030204" pitchFamily="34" charset="0"/>
                        </a:rPr>
                        <a:t>Modulo </a:t>
                      </a:r>
                      <a:r>
                        <a:rPr lang="es-ES" sz="1100" b="1" i="0" u="none" strike="noStrike" dirty="0">
                          <a:solidFill>
                            <a:srgbClr val="FFFFFF"/>
                          </a:solidFill>
                          <a:effectLst/>
                          <a:latin typeface="Calibri" panose="020F0502020204030204" pitchFamily="34" charset="0"/>
                        </a:rPr>
                        <a:t>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32567297"/>
                  </a:ext>
                </a:extLst>
              </a:tr>
              <a:tr h="198120">
                <a:tc>
                  <a:txBody>
                    <a:bodyPr/>
                    <a:lstStyle/>
                    <a:p>
                      <a:pPr algn="r" fontAlgn="b"/>
                      <a:r>
                        <a:rPr lang="es-ES" sz="900" b="1" i="0" u="none" strike="noStrike" dirty="0" err="1">
                          <a:solidFill>
                            <a:schemeClr val="bg1"/>
                          </a:solidFill>
                          <a:effectLst/>
                          <a:latin typeface="Arial" panose="020B0604020202020204" pitchFamily="34" charset="0"/>
                        </a:rPr>
                        <a:t>Pedagogical</a:t>
                      </a:r>
                      <a:r>
                        <a:rPr lang="es-ES" sz="900" b="1" i="0" u="none" strike="noStrike" dirty="0">
                          <a:solidFill>
                            <a:schemeClr val="bg1"/>
                          </a:solidFill>
                          <a:effectLst/>
                          <a:latin typeface="Arial" panose="020B0604020202020204" pitchFamily="34" charset="0"/>
                        </a:rPr>
                        <a:t> </a:t>
                      </a:r>
                      <a:r>
                        <a:rPr lang="es-ES" sz="900" b="1" i="0" u="none" strike="noStrike" dirty="0" err="1">
                          <a:solidFill>
                            <a:schemeClr val="bg1"/>
                          </a:solidFill>
                          <a:effectLst/>
                          <a:latin typeface="Arial" panose="020B0604020202020204" pitchFamily="34" charset="0"/>
                        </a:rPr>
                        <a:t>Teaching</a:t>
                      </a:r>
                      <a:endParaRPr lang="es-ES" sz="900" b="1" i="0" u="none" strike="noStrike" dirty="0">
                        <a:solidFill>
                          <a:schemeClr val="bg1"/>
                        </a:solidFill>
                        <a:effectLst/>
                        <a:latin typeface="Arial" panose="020B0604020202020204" pitchFamily="34" charset="0"/>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9ED8"/>
                    </a:solidFill>
                  </a:tcPr>
                </a:tc>
                <a:tc>
                  <a:txBody>
                    <a:bodyPr/>
                    <a:lstStyle/>
                    <a:p>
                      <a:pPr algn="l" fontAlgn="b"/>
                      <a:r>
                        <a:rPr lang="es-ES" sz="1100" b="1" i="0" u="none" strike="noStrike">
                          <a:solidFill>
                            <a:srgbClr val="009592"/>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solidFill>
                      <a:srgbClr val="FFFFFF"/>
                    </a:solidFill>
                  </a:tcPr>
                </a:tc>
                <a:tc>
                  <a:txBody>
                    <a:bodyPr/>
                    <a:lstStyle/>
                    <a:p>
                      <a:pPr algn="ctr" rtl="0" fontAlgn="ctr"/>
                      <a:r>
                        <a:rPr lang="es-ES" sz="1100" b="1" i="0" u="none" strike="noStrike">
                          <a:solidFill>
                            <a:srgbClr val="FFFFFF"/>
                          </a:solidFill>
                          <a:effectLst/>
                          <a:latin typeface="Calibri" panose="020F0502020204030204" pitchFamily="34" charset="0"/>
                        </a:rPr>
                        <a:t>C01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C07</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C08</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C09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C10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C11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9592"/>
                    </a:solidFill>
                  </a:tcPr>
                </a:tc>
                <a:tc>
                  <a:txBody>
                    <a:bodyPr/>
                    <a:lstStyle/>
                    <a:p>
                      <a:pPr algn="ctr" rtl="0" fontAlgn="ctr"/>
                      <a:r>
                        <a:rPr lang="es-ES" sz="1100" b="1" i="0" u="none" strike="noStrike">
                          <a:solidFill>
                            <a:srgbClr val="FFFFFF"/>
                          </a:solidFill>
                          <a:effectLst/>
                          <a:latin typeface="Calibri" panose="020F0502020204030204" pitchFamily="34" charset="0"/>
                        </a:rPr>
                        <a:t>C12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09592"/>
                    </a:solidFill>
                  </a:tcPr>
                </a:tc>
                <a:extLst>
                  <a:ext uri="{0D108BD9-81ED-4DB2-BD59-A6C34878D82A}">
                    <a16:rowId xmlns:a16="http://schemas.microsoft.com/office/drawing/2014/main" val="520508249"/>
                  </a:ext>
                </a:extLst>
              </a:tr>
              <a:tr h="198120">
                <a:tc>
                  <a:txBody>
                    <a:bodyPr/>
                    <a:lstStyle/>
                    <a:p>
                      <a:pPr algn="r" fontAlgn="b"/>
                      <a:r>
                        <a:rPr lang="es-ES" sz="1100" b="1" i="0" u="none" strike="noStrike">
                          <a:solidFill>
                            <a:srgbClr val="009592"/>
                          </a:solidFill>
                          <a:effectLst/>
                          <a:latin typeface="Calibri" panose="020F0502020204030204" pitchFamily="34" charset="0"/>
                        </a:rPr>
                        <a:t>Problem-Based Learning (PBL)</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dirty="0">
                          <a:solidFill>
                            <a:srgbClr val="FF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199239241"/>
                  </a:ext>
                </a:extLst>
              </a:tr>
              <a:tr h="198120">
                <a:tc>
                  <a:txBody>
                    <a:bodyPr/>
                    <a:lstStyle/>
                    <a:p>
                      <a:pPr algn="r" fontAlgn="b"/>
                      <a:r>
                        <a:rPr lang="es-ES" sz="1100" b="1" i="0" u="none" strike="noStrike">
                          <a:solidFill>
                            <a:srgbClr val="009592"/>
                          </a:solidFill>
                          <a:effectLst/>
                          <a:latin typeface="Calibri" panose="020F0502020204030204" pitchFamily="34" charset="0"/>
                        </a:rPr>
                        <a:t>Case-Based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487105212"/>
                  </a:ext>
                </a:extLst>
              </a:tr>
              <a:tr h="198120">
                <a:tc>
                  <a:txBody>
                    <a:bodyPr/>
                    <a:lstStyle/>
                    <a:p>
                      <a:pPr algn="r" fontAlgn="b"/>
                      <a:r>
                        <a:rPr lang="es-ES" sz="1100" b="1" i="0" u="none" strike="noStrike">
                          <a:solidFill>
                            <a:srgbClr val="009592"/>
                          </a:solidFill>
                          <a:effectLst/>
                          <a:latin typeface="Calibri" panose="020F0502020204030204" pitchFamily="34" charset="0"/>
                        </a:rPr>
                        <a:t>Design Thinking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70793203"/>
                  </a:ext>
                </a:extLst>
              </a:tr>
              <a:tr h="198120">
                <a:tc>
                  <a:txBody>
                    <a:bodyPr/>
                    <a:lstStyle/>
                    <a:p>
                      <a:pPr algn="r" fontAlgn="b"/>
                      <a:r>
                        <a:rPr lang="es-ES" sz="1100" b="1" i="0" u="none" strike="noStrike">
                          <a:solidFill>
                            <a:srgbClr val="009592"/>
                          </a:solidFill>
                          <a:effectLst/>
                          <a:latin typeface="Calibri" panose="020F0502020204030204" pitchFamily="34" charset="0"/>
                        </a:rPr>
                        <a:t>Role-Play and Simulation</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1456007648"/>
                  </a:ext>
                </a:extLst>
              </a:tr>
              <a:tr h="198120">
                <a:tc>
                  <a:txBody>
                    <a:bodyPr/>
                    <a:lstStyle/>
                    <a:p>
                      <a:pPr algn="r" fontAlgn="b"/>
                      <a:r>
                        <a:rPr lang="es-ES" sz="1100" b="1" i="0" u="none" strike="noStrike">
                          <a:solidFill>
                            <a:srgbClr val="009592"/>
                          </a:solidFill>
                          <a:effectLst/>
                          <a:latin typeface="Calibri" panose="020F0502020204030204" pitchFamily="34" charset="0"/>
                        </a:rPr>
                        <a:t>Socratic Seminar / Debate</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83249018"/>
                  </a:ext>
                </a:extLst>
              </a:tr>
              <a:tr h="198120">
                <a:tc>
                  <a:txBody>
                    <a:bodyPr/>
                    <a:lstStyle/>
                    <a:p>
                      <a:pPr algn="r" fontAlgn="b"/>
                      <a:r>
                        <a:rPr lang="es-ES" sz="1100" b="1" i="0" u="none" strike="noStrike">
                          <a:solidFill>
                            <a:srgbClr val="009592"/>
                          </a:solidFill>
                          <a:effectLst/>
                          <a:latin typeface="Calibri" panose="020F0502020204030204" pitchFamily="34" charset="0"/>
                        </a:rPr>
                        <a:t>Service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68391892"/>
                  </a:ext>
                </a:extLst>
              </a:tr>
              <a:tr h="198120">
                <a:tc>
                  <a:txBody>
                    <a:bodyPr/>
                    <a:lstStyle/>
                    <a:p>
                      <a:pPr algn="r" fontAlgn="b"/>
                      <a:r>
                        <a:rPr lang="es-ES" sz="1100" b="1" i="0" u="none" strike="noStrike">
                          <a:solidFill>
                            <a:srgbClr val="009592"/>
                          </a:solidFill>
                          <a:effectLst/>
                          <a:latin typeface="Calibri" panose="020F0502020204030204" pitchFamily="34" charset="0"/>
                        </a:rPr>
                        <a:t>World Café / Fishbowl Discussion</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6765159"/>
                  </a:ext>
                </a:extLst>
              </a:tr>
              <a:tr h="198120">
                <a:tc>
                  <a:txBody>
                    <a:bodyPr/>
                    <a:lstStyle/>
                    <a:p>
                      <a:pPr algn="r" fontAlgn="b"/>
                      <a:r>
                        <a:rPr lang="es-ES" sz="1100" b="1" i="0" u="none" strike="noStrike">
                          <a:solidFill>
                            <a:srgbClr val="009592"/>
                          </a:solidFill>
                          <a:effectLst/>
                          <a:latin typeface="Calibri" panose="020F0502020204030204" pitchFamily="34" charset="0"/>
                        </a:rPr>
                        <a:t>Flipped Classroom</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P08</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26040198"/>
                  </a:ext>
                </a:extLst>
              </a:tr>
              <a:tr h="198120">
                <a:tc>
                  <a:txBody>
                    <a:bodyPr/>
                    <a:lstStyle/>
                    <a:p>
                      <a:pPr algn="r" fontAlgn="b"/>
                      <a:r>
                        <a:rPr lang="es-ES" sz="1100" b="1" i="0" u="none" strike="noStrike">
                          <a:solidFill>
                            <a:srgbClr val="009592"/>
                          </a:solidFill>
                          <a:effectLst/>
                          <a:latin typeface="Calibri" panose="020F0502020204030204" pitchFamily="34" charset="0"/>
                        </a:rPr>
                        <a:t>Microlearning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P09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13366542"/>
                  </a:ext>
                </a:extLst>
              </a:tr>
              <a:tr h="198120">
                <a:tc>
                  <a:txBody>
                    <a:bodyPr/>
                    <a:lstStyle/>
                    <a:p>
                      <a:pPr algn="r" fontAlgn="b"/>
                      <a:r>
                        <a:rPr lang="es-ES" sz="1100" b="1" i="0" u="none" strike="noStrike">
                          <a:solidFill>
                            <a:srgbClr val="009592"/>
                          </a:solidFill>
                          <a:effectLst/>
                          <a:latin typeface="Calibri" panose="020F0502020204030204" pitchFamily="34" charset="0"/>
                        </a:rPr>
                        <a:t>Gamification</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72851416"/>
                  </a:ext>
                </a:extLst>
              </a:tr>
              <a:tr h="198120">
                <a:tc>
                  <a:txBody>
                    <a:bodyPr/>
                    <a:lstStyle/>
                    <a:p>
                      <a:pPr algn="r" fontAlgn="b"/>
                      <a:r>
                        <a:rPr lang="es-ES" sz="1100" b="1" i="0" u="none" strike="noStrike">
                          <a:solidFill>
                            <a:srgbClr val="009592"/>
                          </a:solidFill>
                          <a:effectLst/>
                          <a:latin typeface="Calibri" panose="020F0502020204030204" pitchFamily="34" charset="0"/>
                        </a:rPr>
                        <a:t>Digital Storytelling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567287953"/>
                  </a:ext>
                </a:extLst>
              </a:tr>
              <a:tr h="198120">
                <a:tc>
                  <a:txBody>
                    <a:bodyPr/>
                    <a:lstStyle/>
                    <a:p>
                      <a:pPr algn="r" fontAlgn="b"/>
                      <a:r>
                        <a:rPr lang="es-ES" sz="1100" b="1" i="0" u="none" strike="noStrike">
                          <a:solidFill>
                            <a:srgbClr val="009592"/>
                          </a:solidFill>
                          <a:effectLst/>
                          <a:latin typeface="Calibri" panose="020F0502020204030204" pitchFamily="34" charset="0"/>
                        </a:rPr>
                        <a:t>WebQuests / Guided Inquiry</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11375886"/>
                  </a:ext>
                </a:extLst>
              </a:tr>
              <a:tr h="198120">
                <a:tc>
                  <a:txBody>
                    <a:bodyPr/>
                    <a:lstStyle/>
                    <a:p>
                      <a:pPr algn="r" fontAlgn="b"/>
                      <a:r>
                        <a:rPr lang="en-US" sz="1100" b="1" i="0" u="none" strike="noStrike">
                          <a:solidFill>
                            <a:srgbClr val="009592"/>
                          </a:solidFill>
                          <a:effectLst/>
                          <a:latin typeface="Calibri" panose="020F0502020204030204" pitchFamily="34" charset="0"/>
                        </a:rPr>
                        <a:t>Collaborative Wikis or Digital Boards </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60968053"/>
                  </a:ext>
                </a:extLst>
              </a:tr>
              <a:tr h="198120">
                <a:tc>
                  <a:txBody>
                    <a:bodyPr/>
                    <a:lstStyle/>
                    <a:p>
                      <a:pPr algn="r" fontAlgn="b"/>
                      <a:r>
                        <a:rPr lang="es-ES" sz="1100" b="1" i="0" u="none" strike="noStrike">
                          <a:solidFill>
                            <a:srgbClr val="009592"/>
                          </a:solidFill>
                          <a:effectLst/>
                          <a:latin typeface="Calibri" panose="020F0502020204030204" pitchFamily="34" charset="0"/>
                        </a:rPr>
                        <a:t>Challenge-Based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2990420853"/>
                  </a:ext>
                </a:extLst>
              </a:tr>
              <a:tr h="198120">
                <a:tc>
                  <a:txBody>
                    <a:bodyPr/>
                    <a:lstStyle/>
                    <a:p>
                      <a:pPr algn="r" fontAlgn="b"/>
                      <a:r>
                        <a:rPr lang="es-ES" sz="1100" b="1" i="0" u="none" strike="noStrike">
                          <a:solidFill>
                            <a:srgbClr val="009592"/>
                          </a:solidFill>
                          <a:effectLst/>
                          <a:latin typeface="Calibri" panose="020F0502020204030204" pitchFamily="34" charset="0"/>
                        </a:rPr>
                        <a:t>Peer Learning / Peer Review</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349590518"/>
                  </a:ext>
                </a:extLst>
              </a:tr>
              <a:tr h="198120">
                <a:tc>
                  <a:txBody>
                    <a:bodyPr/>
                    <a:lstStyle/>
                    <a:p>
                      <a:pPr algn="r" fontAlgn="b"/>
                      <a:r>
                        <a:rPr lang="es-ES" sz="1100" b="1" i="0" u="none" strike="noStrike">
                          <a:solidFill>
                            <a:srgbClr val="009592"/>
                          </a:solidFill>
                          <a:effectLst/>
                          <a:latin typeface="Calibri" panose="020F0502020204030204" pitchFamily="34" charset="0"/>
                        </a:rPr>
                        <a:t>Project-Based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91264748"/>
                  </a:ext>
                </a:extLst>
              </a:tr>
              <a:tr h="198120">
                <a:tc>
                  <a:txBody>
                    <a:bodyPr/>
                    <a:lstStyle/>
                    <a:p>
                      <a:pPr algn="r" fontAlgn="b"/>
                      <a:r>
                        <a:rPr lang="es-ES" sz="1100" b="1" i="0" u="none" strike="noStrike">
                          <a:solidFill>
                            <a:srgbClr val="009592"/>
                          </a:solidFill>
                          <a:effectLst/>
                          <a:latin typeface="Calibri" panose="020F0502020204030204" pitchFamily="34" charset="0"/>
                        </a:rPr>
                        <a:t>Inquiry-Based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5773814"/>
                  </a:ext>
                </a:extLst>
              </a:tr>
              <a:tr h="198120">
                <a:tc>
                  <a:txBody>
                    <a:bodyPr/>
                    <a:lstStyle/>
                    <a:p>
                      <a:pPr algn="r" fontAlgn="b"/>
                      <a:r>
                        <a:rPr lang="es-ES" sz="1100" b="1" i="0" u="none" strike="noStrike">
                          <a:solidFill>
                            <a:srgbClr val="009592"/>
                          </a:solidFill>
                          <a:effectLst/>
                          <a:latin typeface="Calibri" panose="020F0502020204030204" pitchFamily="34" charset="0"/>
                        </a:rPr>
                        <a:t>Learning by Teaching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P18</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02488409"/>
                  </a:ext>
                </a:extLst>
              </a:tr>
              <a:tr h="198120">
                <a:tc>
                  <a:txBody>
                    <a:bodyPr/>
                    <a:lstStyle/>
                    <a:p>
                      <a:pPr algn="r" fontAlgn="b"/>
                      <a:r>
                        <a:rPr lang="es-ES" sz="1100" b="1" i="0" u="none" strike="noStrike">
                          <a:solidFill>
                            <a:srgbClr val="009592"/>
                          </a:solidFill>
                          <a:effectLst/>
                          <a:latin typeface="Calibri" panose="020F0502020204030204" pitchFamily="34" charset="0"/>
                        </a:rPr>
                        <a:t>Reflective Practice / Learning Journals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P19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36329497"/>
                  </a:ext>
                </a:extLst>
              </a:tr>
              <a:tr h="198120">
                <a:tc>
                  <a:txBody>
                    <a:bodyPr/>
                    <a:lstStyle/>
                    <a:p>
                      <a:pPr algn="r" fontAlgn="b"/>
                      <a:r>
                        <a:rPr lang="es-ES" sz="1100" b="1" i="0" u="none" strike="noStrike">
                          <a:solidFill>
                            <a:srgbClr val="009592"/>
                          </a:solidFill>
                          <a:effectLst/>
                          <a:latin typeface="Calibri" panose="020F0502020204030204" pitchFamily="34" charset="0"/>
                        </a:rPr>
                        <a:t>Systems Thinking Exercises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P20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E"/>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9AA73"/>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FC2E0"/>
                    </a:solidFill>
                  </a:tcPr>
                </a:tc>
                <a:extLst>
                  <a:ext uri="{0D108BD9-81ED-4DB2-BD59-A6C34878D82A}">
                    <a16:rowId xmlns:a16="http://schemas.microsoft.com/office/drawing/2014/main" val="4039188396"/>
                  </a:ext>
                </a:extLst>
              </a:tr>
              <a:tr h="198120">
                <a:tc>
                  <a:txBody>
                    <a:bodyPr/>
                    <a:lstStyle/>
                    <a:p>
                      <a:pPr algn="r" fontAlgn="b"/>
                      <a:r>
                        <a:rPr lang="es-ES" sz="1100" b="1" i="0" u="none" strike="noStrike">
                          <a:solidFill>
                            <a:srgbClr val="009592"/>
                          </a:solidFill>
                          <a:effectLst/>
                          <a:latin typeface="Calibri" panose="020F0502020204030204" pitchFamily="34" charset="0"/>
                        </a:rPr>
                        <a:t>Didactic Teaching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P21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a:noFill/>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6748830"/>
                  </a:ext>
                </a:extLst>
              </a:tr>
              <a:tr h="198120">
                <a:tc>
                  <a:txBody>
                    <a:bodyPr/>
                    <a:lstStyle/>
                    <a:p>
                      <a:pPr algn="r" fontAlgn="b"/>
                      <a:r>
                        <a:rPr lang="es-ES" sz="1100" b="1" i="0" u="none" strike="noStrike">
                          <a:solidFill>
                            <a:srgbClr val="009592"/>
                          </a:solidFill>
                          <a:effectLst/>
                          <a:latin typeface="Calibri" panose="020F0502020204030204" pitchFamily="34" charset="0"/>
                        </a:rPr>
                        <a:t>Collaborative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s-ES" sz="1100" b="1" i="0" u="none" strike="noStrike" dirty="0">
                          <a:solidFill>
                            <a:srgbClr val="8E9ED8"/>
                          </a:solidFill>
                          <a:effectLst/>
                          <a:latin typeface="Calibri" panose="020F0502020204030204" pitchFamily="34" charset="0"/>
                        </a:rPr>
                        <a:t>P22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9BCAC"/>
                    </a:solidFill>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s-ES" sz="11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88576031"/>
                  </a:ext>
                </a:extLst>
              </a:tr>
            </a:tbl>
          </a:graphicData>
        </a:graphic>
      </p:graphicFrame>
    </p:spTree>
    <p:extLst>
      <p:ext uri="{BB962C8B-B14F-4D97-AF65-F5344CB8AC3E}">
        <p14:creationId xmlns:p14="http://schemas.microsoft.com/office/powerpoint/2010/main" val="406656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6" name="Google Shape;1856;p29"/>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1858" name="Google Shape;1858;p29"/>
          <p:cNvSpPr txBox="1"/>
          <p:nvPr/>
        </p:nvSpPr>
        <p:spPr>
          <a:xfrm>
            <a:off x="1126778" y="2574763"/>
            <a:ext cx="5761702" cy="3043717"/>
          </a:xfrm>
          <a:prstGeom prst="rect">
            <a:avLst/>
          </a:prstGeom>
          <a:noFill/>
          <a:ln>
            <a:noFill/>
          </a:ln>
        </p:spPr>
        <p:txBody>
          <a:bodyPr spcFirstLastPara="1" wrap="square" lIns="91425" tIns="45700" rIns="91425" bIns="45700" anchor="t" anchorCtr="0">
            <a:noAutofit/>
          </a:bodyPr>
          <a:lstStyle/>
          <a:p>
            <a:pPr marL="184150" indent="-171450">
              <a:lnSpc>
                <a:spcPct val="111304"/>
              </a:lnSpc>
              <a:buClr>
                <a:srgbClr val="8E9ED8"/>
              </a:buClr>
              <a:buSzPts val="1100"/>
              <a:buFont typeface="Arial" panose="020B0604020202020204" pitchFamily="34" charset="0"/>
              <a:buChar char="•"/>
            </a:pPr>
            <a:r>
              <a:rPr lang="en-GB" sz="1150" noProof="0" dirty="0">
                <a:solidFill>
                  <a:srgbClr val="1A3966"/>
                </a:solidFill>
                <a:latin typeface="Calibri"/>
                <a:ea typeface="Calibri"/>
                <a:cs typeface="Calibri"/>
              </a:rPr>
              <a:t>Anderson, L.W., &amp; Krathwohl , D.R. (Eds.). (2001). A </a:t>
            </a:r>
            <a:r>
              <a:rPr lang="en-GB" sz="1150" i="1" noProof="0" dirty="0">
                <a:solidFill>
                  <a:srgbClr val="1A3966"/>
                </a:solidFill>
                <a:latin typeface="Calibri"/>
                <a:ea typeface="Calibri"/>
                <a:cs typeface="Calibri"/>
              </a:rPr>
              <a:t>taxonomy for learning, teaching, and assessment: A revision of Bloom's taxonomy of educational objectives </a:t>
            </a:r>
            <a:r>
              <a:rPr lang="en-GB" sz="1150" noProof="0" dirty="0">
                <a:solidFill>
                  <a:srgbClr val="1A3966"/>
                </a:solidFill>
                <a:latin typeface="Calibri"/>
                <a:ea typeface="Calibri"/>
                <a:cs typeface="Calibri"/>
              </a:rPr>
              <a:t>. Longman.</a:t>
            </a:r>
          </a:p>
          <a:p>
            <a:pPr marL="184150" indent="-171450">
              <a:lnSpc>
                <a:spcPct val="111304"/>
              </a:lnSpc>
              <a:buClr>
                <a:srgbClr val="8E9ED8"/>
              </a:buClr>
              <a:buSzPts val="1100"/>
              <a:buFont typeface="Arial" panose="020B0604020202020204" pitchFamily="34" charset="0"/>
              <a:buChar char="•"/>
            </a:pPr>
            <a:r>
              <a:rPr lang="en-GB" sz="1150" noProof="0" dirty="0">
                <a:solidFill>
                  <a:srgbClr val="1A3966"/>
                </a:solidFill>
                <a:latin typeface="Calibri"/>
                <a:ea typeface="Calibri"/>
                <a:cs typeface="Calibri"/>
              </a:rPr>
              <a:t>Blair, C. ( n.d. ). </a:t>
            </a:r>
            <a:r>
              <a:rPr lang="en-GB" sz="1150" i="1" noProof="0" dirty="0">
                <a:solidFill>
                  <a:srgbClr val="1A3966"/>
                </a:solidFill>
                <a:latin typeface="Calibri"/>
                <a:ea typeface="Calibri"/>
                <a:cs typeface="Calibri"/>
              </a:rPr>
              <a:t>The Learning Pyramid: Active vs. Passive Learning </a:t>
            </a:r>
            <a:r>
              <a:rPr lang="en-GB" sz="1150" noProof="0" dirty="0">
                <a:solidFill>
                  <a:srgbClr val="1A3966"/>
                </a:solidFill>
                <a:latin typeface="Calibri"/>
                <a:ea typeface="Calibri"/>
                <a:cs typeface="Calibri"/>
              </a:rPr>
              <a:t>. Retrieved from </a:t>
            </a:r>
            <a:r>
              <a:rPr lang="en-GB" sz="1150" noProof="0" dirty="0">
                <a:solidFill>
                  <a:srgbClr val="8E9ED8"/>
                </a:solidFill>
                <a:latin typeface="Calibri"/>
                <a:ea typeface="Calibri"/>
                <a:cs typeface="Calibri"/>
                <a:hlinkClick r:id="rId3">
                  <a:extLst>
                    <a:ext uri="{A12FA001-AC4F-418D-AE19-62706E023703}">
                      <ahyp:hlinkClr xmlns:ahyp="http://schemas.microsoft.com/office/drawing/2018/hyperlinkcolor" val="tx"/>
                    </a:ext>
                  </a:extLst>
                </a:hlinkClick>
              </a:rPr>
              <a:t>https://codyblair.medium.com</a:t>
            </a:r>
            <a:endParaRPr lang="en-GB" sz="1150" noProof="0" dirty="0">
              <a:solidFill>
                <a:srgbClr val="8E9ED8"/>
              </a:solidFill>
              <a:latin typeface="Calibri"/>
              <a:ea typeface="Calibri"/>
              <a:cs typeface="Calibri"/>
            </a:endParaRPr>
          </a:p>
          <a:p>
            <a:pPr marL="184150" indent="-171450">
              <a:lnSpc>
                <a:spcPct val="111304"/>
              </a:lnSpc>
              <a:buClr>
                <a:srgbClr val="8E9ED8"/>
              </a:buClr>
              <a:buSzPts val="1100"/>
              <a:buFont typeface="Arial" panose="020B0604020202020204" pitchFamily="34" charset="0"/>
              <a:buChar char="•"/>
            </a:pPr>
            <a:r>
              <a:rPr lang="en-GB" sz="1150" noProof="0" dirty="0">
                <a:solidFill>
                  <a:srgbClr val="1A3966"/>
                </a:solidFill>
                <a:latin typeface="Calibri"/>
                <a:ea typeface="Calibri"/>
                <a:cs typeface="Calibri"/>
              </a:rPr>
              <a:t>Dale, E. (1969). </a:t>
            </a:r>
            <a:r>
              <a:rPr lang="en-GB" sz="1150" i="1" noProof="0" dirty="0">
                <a:solidFill>
                  <a:srgbClr val="1A3966"/>
                </a:solidFill>
                <a:latin typeface="Calibri"/>
                <a:ea typeface="Calibri"/>
                <a:cs typeface="Calibri"/>
              </a:rPr>
              <a:t>Audiovisual Methods in Teaching </a:t>
            </a:r>
            <a:r>
              <a:rPr lang="en-GB" sz="1150" noProof="0" dirty="0">
                <a:solidFill>
                  <a:srgbClr val="1A3966"/>
                </a:solidFill>
                <a:latin typeface="Calibri"/>
                <a:ea typeface="Calibri"/>
                <a:cs typeface="Calibri"/>
              </a:rPr>
              <a:t>(3rd ed.). Dryden Press.</a:t>
            </a:r>
          </a:p>
          <a:p>
            <a:pPr marL="184150" indent="-171450">
              <a:lnSpc>
                <a:spcPct val="111304"/>
              </a:lnSpc>
              <a:buClr>
                <a:srgbClr val="8E9ED8"/>
              </a:buClr>
              <a:buSzPts val="1100"/>
              <a:buFont typeface="Arial" panose="020B0604020202020204" pitchFamily="34" charset="0"/>
              <a:buChar char="•"/>
            </a:pPr>
            <a:endParaRPr lang="en-GB" sz="1150" noProof="0" dirty="0">
              <a:solidFill>
                <a:srgbClr val="1A3966"/>
              </a:solidFill>
              <a:latin typeface="Calibri"/>
              <a:ea typeface="Calibri"/>
              <a:cs typeface="Calibri"/>
            </a:endParaRPr>
          </a:p>
          <a:p>
            <a:pPr marL="184150" indent="-171450">
              <a:lnSpc>
                <a:spcPct val="111304"/>
              </a:lnSpc>
              <a:buClr>
                <a:srgbClr val="8E9ED8"/>
              </a:buClr>
              <a:buSzPts val="1100"/>
              <a:buFont typeface="Arial" panose="020B0604020202020204" pitchFamily="34" charset="0"/>
              <a:buChar char="•"/>
            </a:pPr>
            <a:endParaRPr lang="en-GB" sz="1150" noProof="0" dirty="0">
              <a:solidFill>
                <a:srgbClr val="1A3966"/>
              </a:solidFill>
              <a:latin typeface="Calibri"/>
              <a:ea typeface="Calibri"/>
              <a:cs typeface="Calibri"/>
            </a:endParaRPr>
          </a:p>
          <a:p>
            <a:pPr marL="184150" indent="-171450">
              <a:lnSpc>
                <a:spcPct val="111304"/>
              </a:lnSpc>
              <a:buClr>
                <a:srgbClr val="8E9ED8"/>
              </a:buClr>
              <a:buSzPts val="1100"/>
              <a:buFont typeface="Arial" panose="020B0604020202020204" pitchFamily="34" charset="0"/>
              <a:buChar char="•"/>
            </a:pPr>
            <a:endParaRPr lang="en-GB" sz="1150" noProof="0" dirty="0">
              <a:solidFill>
                <a:srgbClr val="1A3966"/>
              </a:solidFill>
              <a:latin typeface="Calibri"/>
              <a:ea typeface="Calibri"/>
              <a:cs typeface="Calibri"/>
            </a:endParaRPr>
          </a:p>
        </p:txBody>
      </p:sp>
      <p:grpSp>
        <p:nvGrpSpPr>
          <p:cNvPr id="2" name="Google Shape;1754;p7">
            <a:extLst>
              <a:ext uri="{FF2B5EF4-FFF2-40B4-BE49-F238E27FC236}">
                <a16:creationId xmlns:a16="http://schemas.microsoft.com/office/drawing/2014/main" id="{24E6CC48-F8D7-D36A-F0B3-36E8E12D6C88}"/>
              </a:ext>
            </a:extLst>
          </p:cNvPr>
          <p:cNvGrpSpPr/>
          <p:nvPr/>
        </p:nvGrpSpPr>
        <p:grpSpPr>
          <a:xfrm>
            <a:off x="1036142" y="4382"/>
            <a:ext cx="6802647" cy="1670099"/>
            <a:chOff x="1677200" y="-397660"/>
            <a:chExt cx="7459575" cy="1831381"/>
          </a:xfrm>
        </p:grpSpPr>
        <p:sp>
          <p:nvSpPr>
            <p:cNvPr id="3" name="Google Shape;1755;p7">
              <a:extLst>
                <a:ext uri="{FF2B5EF4-FFF2-40B4-BE49-F238E27FC236}">
                  <a16:creationId xmlns:a16="http://schemas.microsoft.com/office/drawing/2014/main" id="{2F4D902C-9378-54E0-327E-4A05B54B2885}"/>
                </a:ext>
              </a:extLst>
            </p:cNvPr>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 name="Google Shape;1756;p7">
              <a:extLst>
                <a:ext uri="{FF2B5EF4-FFF2-40B4-BE49-F238E27FC236}">
                  <a16:creationId xmlns:a16="http://schemas.microsoft.com/office/drawing/2014/main" id="{77E5874B-DD0E-7F0C-174B-CA41BECECD7F}"/>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Content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5" name="Google Shape;1757;p7">
            <a:extLst>
              <a:ext uri="{FF2B5EF4-FFF2-40B4-BE49-F238E27FC236}">
                <a16:creationId xmlns:a16="http://schemas.microsoft.com/office/drawing/2014/main" id="{42B68D59-5051-907C-64B3-77EE7AAF07B6}"/>
              </a:ext>
            </a:extLst>
          </p:cNvPr>
          <p:cNvSpPr txBox="1"/>
          <p:nvPr/>
        </p:nvSpPr>
        <p:spPr>
          <a:xfrm>
            <a:off x="5999245" y="304794"/>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6" name="Google Shape;1758;p7">
            <a:extLst>
              <a:ext uri="{FF2B5EF4-FFF2-40B4-BE49-F238E27FC236}">
                <a16:creationId xmlns:a16="http://schemas.microsoft.com/office/drawing/2014/main" id="{E68DF310-E1E3-4D24-4BA7-6BED00739E9E}"/>
              </a:ext>
            </a:extLst>
          </p:cNvPr>
          <p:cNvCxnSpPr/>
          <p:nvPr/>
        </p:nvCxnSpPr>
        <p:spPr>
          <a:xfrm>
            <a:off x="632678" y="1357123"/>
            <a:ext cx="5473386" cy="0"/>
          </a:xfrm>
          <a:prstGeom prst="straightConnector1">
            <a:avLst/>
          </a:prstGeom>
          <a:noFill/>
          <a:ln w="15875" cap="flat" cmpd="sng">
            <a:solidFill>
              <a:srgbClr val="8E9ED8"/>
            </a:solidFill>
            <a:prstDash val="dash"/>
            <a:round/>
            <a:headEnd type="none" w="sm" len="sm"/>
            <a:tailEnd type="none" w="sm" len="sm"/>
          </a:ln>
        </p:spPr>
      </p:cxnSp>
      <p:cxnSp>
        <p:nvCxnSpPr>
          <p:cNvPr id="7" name="Straight Connector 6">
            <a:extLst>
              <a:ext uri="{FF2B5EF4-FFF2-40B4-BE49-F238E27FC236}">
                <a16:creationId xmlns:a16="http://schemas.microsoft.com/office/drawing/2014/main" id="{2624E954-6D2D-C946-6689-A377C75606D6}"/>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8" name="Google Shape;1787;p24">
            <a:extLst>
              <a:ext uri="{FF2B5EF4-FFF2-40B4-BE49-F238E27FC236}">
                <a16:creationId xmlns:a16="http://schemas.microsoft.com/office/drawing/2014/main" id="{6DBDC6C1-3D19-8E05-D0BE-1CD3C23A9E46}"/>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References (APA 7th edition )</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83367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6">
          <a:extLst>
            <a:ext uri="{FF2B5EF4-FFF2-40B4-BE49-F238E27FC236}">
              <a16:creationId xmlns:a16="http://schemas.microsoft.com/office/drawing/2014/main" id="{A495573B-DFFC-B860-0DE1-6888FB6E59ED}"/>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8D72753-C4F2-91CB-3349-C9CA9C109C6E}"/>
              </a:ext>
            </a:extLst>
          </p:cNvPr>
          <p:cNvCxnSpPr>
            <a:cxnSpLocks/>
          </p:cNvCxnSpPr>
          <p:nvPr/>
        </p:nvCxnSpPr>
        <p:spPr>
          <a:xfrm>
            <a:off x="3668468" y="8143936"/>
            <a:ext cx="4096412"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788" name="Google Shape;1788;p24">
            <a:extLst>
              <a:ext uri="{FF2B5EF4-FFF2-40B4-BE49-F238E27FC236}">
                <a16:creationId xmlns:a16="http://schemas.microsoft.com/office/drawing/2014/main" id="{297F307F-F0CB-43E0-6843-8C7BD4BE371B}"/>
              </a:ext>
            </a:extLst>
          </p:cNvPr>
          <p:cNvSpPr txBox="1">
            <a:spLocks noGrp="1"/>
          </p:cNvSpPr>
          <p:nvPr>
            <p:ph type="body" idx="1"/>
          </p:nvPr>
        </p:nvSpPr>
        <p:spPr>
          <a:xfrm>
            <a:off x="738163" y="1970379"/>
            <a:ext cx="6678637" cy="1897000"/>
          </a:xfrm>
          <a:prstGeom prst="rect">
            <a:avLst/>
          </a:prstGeom>
          <a:noFill/>
          <a:ln>
            <a:noFill/>
          </a:ln>
        </p:spPr>
        <p:txBody>
          <a:bodyPr spcFirstLastPara="1" wrap="square" lIns="91425" tIns="45700" rIns="91425" bIns="45700" anchor="t" anchorCtr="0">
            <a:noAutofit/>
          </a:bodyPr>
          <a:lstStyle/>
          <a:p>
            <a:pPr marL="12700" lvl="0" indent="0" algn="l" rtl="0">
              <a:lnSpc>
                <a:spcPts val="1720"/>
              </a:lnSpc>
              <a:spcBef>
                <a:spcPts val="0"/>
              </a:spcBef>
              <a:spcAft>
                <a:spcPts val="0"/>
              </a:spcAft>
              <a:buSzPts val="1100"/>
              <a:buNone/>
            </a:pPr>
            <a:r>
              <a:rPr lang="en-GB" sz="1400" b="1" i="1" noProof="0" dirty="0">
                <a:latin typeface="Calibri" panose="020F0502020204030204" pitchFamily="34" charset="0"/>
                <a:cs typeface="Calibri" panose="020F0502020204030204" pitchFamily="34" charset="0"/>
              </a:rPr>
              <a:t>The Engineering Education for a Sustainable Future (EESF) Framework uses a diverse set of pedagogical approaches to help educators deliver effective, engaging, and flexible learning experiences across different teaching environments. This section of the guide outlines the pedagogies selected for Module 1-4 and explains how they can be applied in three main delivery formats: in-class, digital, and hybrid.</a:t>
            </a:r>
          </a:p>
          <a:p>
            <a:pPr marL="12700" marR="0" lvl="0" indent="0" algn="just" rtl="0">
              <a:lnSpc>
                <a:spcPts val="1720"/>
              </a:lnSpc>
              <a:spcBef>
                <a:spcPts val="0"/>
              </a:spcBef>
              <a:spcAft>
                <a:spcPts val="0"/>
              </a:spcAft>
              <a:buClr>
                <a:srgbClr val="1A3966"/>
              </a:buClr>
              <a:buSzPts val="1100"/>
              <a:buFont typeface="Arial"/>
              <a:buNone/>
            </a:pPr>
            <a:endParaRPr lang="en-GB" sz="1600" noProof="0" dirty="0">
              <a:latin typeface="Calibri" panose="020F0502020204030204" pitchFamily="34" charset="0"/>
              <a:cs typeface="Calibri" panose="020F0502020204030204" pitchFamily="34" charset="0"/>
            </a:endParaRPr>
          </a:p>
        </p:txBody>
      </p:sp>
      <p:sp>
        <p:nvSpPr>
          <p:cNvPr id="1790" name="Google Shape;1790;p24">
            <a:extLst>
              <a:ext uri="{FF2B5EF4-FFF2-40B4-BE49-F238E27FC236}">
                <a16:creationId xmlns:a16="http://schemas.microsoft.com/office/drawing/2014/main" id="{AC141E57-222D-6042-F44A-A309C7BF3C69}"/>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cxnSp>
        <p:nvCxnSpPr>
          <p:cNvPr id="5" name="Straight Connector 4">
            <a:extLst>
              <a:ext uri="{FF2B5EF4-FFF2-40B4-BE49-F238E27FC236}">
                <a16:creationId xmlns:a16="http://schemas.microsoft.com/office/drawing/2014/main" id="{C919D146-F124-5D6A-0924-1997F43A5D5B}"/>
              </a:ext>
            </a:extLst>
          </p:cNvPr>
          <p:cNvCxnSpPr>
            <a:cxnSpLocks/>
          </p:cNvCxnSpPr>
          <p:nvPr/>
        </p:nvCxnSpPr>
        <p:spPr>
          <a:xfrm>
            <a:off x="2302189" y="1695010"/>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1787;p24">
            <a:extLst>
              <a:ext uri="{FF2B5EF4-FFF2-40B4-BE49-F238E27FC236}">
                <a16:creationId xmlns:a16="http://schemas.microsoft.com/office/drawing/2014/main" id="{84A89F04-4304-A562-AFA8-867AB47CA048}"/>
              </a:ext>
            </a:extLst>
          </p:cNvPr>
          <p:cNvSpPr txBox="1">
            <a:spLocks/>
          </p:cNvSpPr>
          <p:nvPr/>
        </p:nvSpPr>
        <p:spPr>
          <a:xfrm>
            <a:off x="1063050" y="1477395"/>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EESF Pedagogical Approaches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2200" noProof="0" dirty="0">
              <a:solidFill>
                <a:srgbClr val="0E6E61"/>
              </a:solidFill>
              <a:highlight>
                <a:srgbClr val="0E6E61"/>
              </a:highlight>
              <a:latin typeface="Calibri" panose="020F0502020204030204" pitchFamily="34" charset="0"/>
              <a:cs typeface="Calibri" panose="020F0502020204030204" pitchFamily="34" charset="0"/>
            </a:endParaRPr>
          </a:p>
          <a:p>
            <a:pPr marL="12700" indent="-12700"/>
            <a:endParaRPr lang="en-GB" sz="2200" b="1" noProof="0" dirty="0">
              <a:solidFill>
                <a:schemeClr val="bg1"/>
              </a:solidFill>
              <a:latin typeface="Calibri" panose="020F0502020204030204" pitchFamily="34" charset="0"/>
              <a:cs typeface="Calibri" panose="020F0502020204030204" pitchFamily="34" charset="0"/>
            </a:endParaRPr>
          </a:p>
        </p:txBody>
      </p:sp>
      <p:sp>
        <p:nvSpPr>
          <p:cNvPr id="16" name="Google Shape;1952;p45">
            <a:extLst>
              <a:ext uri="{FF2B5EF4-FFF2-40B4-BE49-F238E27FC236}">
                <a16:creationId xmlns:a16="http://schemas.microsoft.com/office/drawing/2014/main" id="{92853768-24A2-E3A5-41B9-738FCAC330CB}"/>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dirty="0">
                <a:solidFill>
                  <a:srgbClr val="0E6E61"/>
                </a:solidFill>
                <a:latin typeface="Calibri" panose="020F0502020204030204" pitchFamily="34" charset="0"/>
                <a:ea typeface="Calibri"/>
                <a:cs typeface="Calibri" panose="020F0502020204030204" pitchFamily="34" charset="0"/>
                <a:sym typeface="Calibri"/>
              </a:rPr>
              <a:t>Pedagogies</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cxnSp>
        <p:nvCxnSpPr>
          <p:cNvPr id="17" name="Google Shape;1953;p45">
            <a:extLst>
              <a:ext uri="{FF2B5EF4-FFF2-40B4-BE49-F238E27FC236}">
                <a16:creationId xmlns:a16="http://schemas.microsoft.com/office/drawing/2014/main" id="{0AD486A2-BB04-E806-EF33-8DC3EA3D2907}"/>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8" name="Google Shape;1775;p23">
            <a:extLst>
              <a:ext uri="{FF2B5EF4-FFF2-40B4-BE49-F238E27FC236}">
                <a16:creationId xmlns:a16="http://schemas.microsoft.com/office/drawing/2014/main" id="{AD980859-653E-E70D-92E7-0E3FB715627D}"/>
              </a:ext>
            </a:extLst>
          </p:cNvPr>
          <p:cNvGrpSpPr/>
          <p:nvPr/>
        </p:nvGrpSpPr>
        <p:grpSpPr>
          <a:xfrm>
            <a:off x="1020902" y="0"/>
            <a:ext cx="6802647" cy="1670099"/>
            <a:chOff x="1677200" y="-412626"/>
            <a:chExt cx="7459575" cy="1831381"/>
          </a:xfrm>
        </p:grpSpPr>
        <p:sp>
          <p:nvSpPr>
            <p:cNvPr id="19" name="Google Shape;1776;p23">
              <a:extLst>
                <a:ext uri="{FF2B5EF4-FFF2-40B4-BE49-F238E27FC236}">
                  <a16:creationId xmlns:a16="http://schemas.microsoft.com/office/drawing/2014/main" id="{F947FCF8-9665-A591-DB04-CAD756E2A9A6}"/>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0" name="Google Shape;1777;p23">
              <a:extLst>
                <a:ext uri="{FF2B5EF4-FFF2-40B4-BE49-F238E27FC236}">
                  <a16:creationId xmlns:a16="http://schemas.microsoft.com/office/drawing/2014/main" id="{549F8A07-B1FD-FAA2-F07F-2D41987867EE}"/>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21" name="Google Shape;1778;p23">
            <a:extLst>
              <a:ext uri="{FF2B5EF4-FFF2-40B4-BE49-F238E27FC236}">
                <a16:creationId xmlns:a16="http://schemas.microsoft.com/office/drawing/2014/main" id="{F1521B5E-6EE1-CB80-B8EF-45A2B525F258}"/>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2" name="Google Shape;1725;p22">
            <a:extLst>
              <a:ext uri="{FF2B5EF4-FFF2-40B4-BE49-F238E27FC236}">
                <a16:creationId xmlns:a16="http://schemas.microsoft.com/office/drawing/2014/main" id="{27A1736E-E22E-DEAD-5012-3FEC6C8716AE}"/>
              </a:ext>
            </a:extLst>
          </p:cNvPr>
          <p:cNvSpPr/>
          <p:nvPr/>
        </p:nvSpPr>
        <p:spPr>
          <a:xfrm>
            <a:off x="1571184" y="3753926"/>
            <a:ext cx="2506296" cy="2122156"/>
          </a:xfrm>
          <a:prstGeom prst="rect">
            <a:avLst/>
          </a:prstGeom>
          <a:noFill/>
          <a:ln w="19050" cap="flat" cmpd="sng">
            <a:solidFill>
              <a:srgbClr val="0E6E61"/>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24" name="Google Shape;1727;p22">
            <a:extLst>
              <a:ext uri="{FF2B5EF4-FFF2-40B4-BE49-F238E27FC236}">
                <a16:creationId xmlns:a16="http://schemas.microsoft.com/office/drawing/2014/main" id="{9EA79738-4794-BB0F-48A3-D4D1C3B5A2CA}"/>
              </a:ext>
            </a:extLst>
          </p:cNvPr>
          <p:cNvSpPr txBox="1"/>
          <p:nvPr/>
        </p:nvSpPr>
        <p:spPr>
          <a:xfrm>
            <a:off x="1686558" y="3933948"/>
            <a:ext cx="2390922" cy="2057462"/>
          </a:xfrm>
          <a:prstGeom prst="rect">
            <a:avLst/>
          </a:prstGeom>
          <a:noFill/>
          <a:ln>
            <a:noFill/>
          </a:ln>
        </p:spPr>
        <p:txBody>
          <a:bodyPr spcFirstLastPara="1" wrap="square" lIns="91425" tIns="45700" rIns="91425" bIns="45700" anchor="t" anchorCtr="0">
            <a:noAutofit/>
          </a:bodyPr>
          <a:lstStyle/>
          <a:p>
            <a:pPr>
              <a:lnSpc>
                <a:spcPts val="1580"/>
              </a:lnSpc>
              <a:buClr>
                <a:srgbClr val="1A3966"/>
              </a:buClr>
              <a:buSzPts val="1300"/>
            </a:pPr>
            <a:r>
              <a:rPr lang="en-GB" b="0" i="1" u="none" strike="noStrike" cap="none" noProof="0" dirty="0">
                <a:solidFill>
                  <a:srgbClr val="1A3966"/>
                </a:solidFill>
                <a:latin typeface="Calibri"/>
                <a:ea typeface="Calibri"/>
                <a:cs typeface="Calibri"/>
                <a:sym typeface="Calibri"/>
              </a:rPr>
              <a:t>In-class pedagogies are teaching methods designed for face-to-face sessions, where students and educators interact directly. They foster active engagement, immediate feedback, and collaborative learning in a classroom setting.</a:t>
            </a:r>
          </a:p>
        </p:txBody>
      </p:sp>
      <p:sp>
        <p:nvSpPr>
          <p:cNvPr id="25" name="Google Shape;1728;p22">
            <a:extLst>
              <a:ext uri="{FF2B5EF4-FFF2-40B4-BE49-F238E27FC236}">
                <a16:creationId xmlns:a16="http://schemas.microsoft.com/office/drawing/2014/main" id="{E2A6237B-7D5C-4E6D-0917-DDFF285E2496}"/>
              </a:ext>
            </a:extLst>
          </p:cNvPr>
          <p:cNvSpPr/>
          <p:nvPr/>
        </p:nvSpPr>
        <p:spPr>
          <a:xfrm>
            <a:off x="4161093" y="3771597"/>
            <a:ext cx="2506296" cy="2104352"/>
          </a:xfrm>
          <a:prstGeom prst="rect">
            <a:avLst/>
          </a:prstGeom>
          <a:noFill/>
          <a:ln w="19050" cap="flat" cmpd="sng">
            <a:solidFill>
              <a:srgbClr val="0E6E61"/>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27" name="Google Shape;1730;p22">
            <a:extLst>
              <a:ext uri="{FF2B5EF4-FFF2-40B4-BE49-F238E27FC236}">
                <a16:creationId xmlns:a16="http://schemas.microsoft.com/office/drawing/2014/main" id="{ABBF1B85-7A1D-C8A5-97C5-FF8A2FF81B48}"/>
              </a:ext>
            </a:extLst>
          </p:cNvPr>
          <p:cNvSpPr txBox="1"/>
          <p:nvPr/>
        </p:nvSpPr>
        <p:spPr>
          <a:xfrm>
            <a:off x="4267805" y="4024260"/>
            <a:ext cx="2441968" cy="1847866"/>
          </a:xfrm>
          <a:prstGeom prst="rect">
            <a:avLst/>
          </a:prstGeom>
          <a:noFill/>
          <a:ln>
            <a:noFill/>
          </a:ln>
        </p:spPr>
        <p:txBody>
          <a:bodyPr spcFirstLastPara="1" wrap="square" lIns="91425" tIns="45700" rIns="91425" bIns="45700" anchor="t" anchorCtr="0">
            <a:noAutofit/>
          </a:bodyPr>
          <a:lstStyle/>
          <a:p>
            <a:pPr>
              <a:lnSpc>
                <a:spcPts val="1580"/>
              </a:lnSpc>
              <a:buClr>
                <a:srgbClr val="1A3966"/>
              </a:buClr>
              <a:buSzPts val="1300"/>
            </a:pPr>
            <a:r>
              <a:rPr lang="en-GB" i="1" noProof="0" dirty="0">
                <a:solidFill>
                  <a:srgbClr val="1A3966"/>
                </a:solidFill>
                <a:latin typeface="Calibri"/>
                <a:ea typeface="Calibri"/>
                <a:cs typeface="Calibri"/>
                <a:sym typeface="Calibri"/>
              </a:rPr>
              <a:t>Digital pedagogies use online tools, resources, or platforms to deliver learning content and activities. Digital pedagogies support flexible, self-paced learning, and can enhance accessibility and engagement for diverse learners.</a:t>
            </a:r>
            <a:endParaRPr lang="en-GB" b="0" i="1" u="none" strike="noStrike" cap="none" noProof="0" dirty="0">
              <a:solidFill>
                <a:srgbClr val="1A3966"/>
              </a:solidFill>
              <a:latin typeface="Calibri"/>
              <a:ea typeface="Calibri"/>
              <a:cs typeface="Calibri"/>
              <a:sym typeface="Calibri"/>
            </a:endParaRPr>
          </a:p>
        </p:txBody>
      </p:sp>
      <p:sp>
        <p:nvSpPr>
          <p:cNvPr id="31" name="Google Shape;1734;p22">
            <a:extLst>
              <a:ext uri="{FF2B5EF4-FFF2-40B4-BE49-F238E27FC236}">
                <a16:creationId xmlns:a16="http://schemas.microsoft.com/office/drawing/2014/main" id="{043BBE0F-B756-A4C0-1D60-5AC43A5D7156}"/>
              </a:ext>
            </a:extLst>
          </p:cNvPr>
          <p:cNvSpPr/>
          <p:nvPr/>
        </p:nvSpPr>
        <p:spPr>
          <a:xfrm>
            <a:off x="2300770" y="6075198"/>
            <a:ext cx="3934069" cy="1487447"/>
          </a:xfrm>
          <a:prstGeom prst="rect">
            <a:avLst/>
          </a:prstGeom>
          <a:noFill/>
          <a:ln w="19050" cap="flat" cmpd="sng">
            <a:solidFill>
              <a:srgbClr val="0E6E61"/>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3" name="Google Shape;1736;p22">
            <a:extLst>
              <a:ext uri="{FF2B5EF4-FFF2-40B4-BE49-F238E27FC236}">
                <a16:creationId xmlns:a16="http://schemas.microsoft.com/office/drawing/2014/main" id="{6FD0C933-B56C-FCEC-600E-0DDF1CD57C62}"/>
              </a:ext>
            </a:extLst>
          </p:cNvPr>
          <p:cNvSpPr txBox="1"/>
          <p:nvPr/>
        </p:nvSpPr>
        <p:spPr>
          <a:xfrm>
            <a:off x="2417934" y="6320236"/>
            <a:ext cx="3805294" cy="1121859"/>
          </a:xfrm>
          <a:prstGeom prst="rect">
            <a:avLst/>
          </a:prstGeom>
          <a:noFill/>
          <a:ln>
            <a:noFill/>
          </a:ln>
        </p:spPr>
        <p:txBody>
          <a:bodyPr spcFirstLastPara="1" wrap="square" lIns="91425" tIns="45700" rIns="91425" bIns="45700" anchor="t" anchorCtr="0">
            <a:noAutofit/>
          </a:bodyPr>
          <a:lstStyle/>
          <a:p>
            <a:pPr>
              <a:lnSpc>
                <a:spcPts val="1580"/>
              </a:lnSpc>
              <a:buClr>
                <a:srgbClr val="1A3966"/>
              </a:buClr>
              <a:buSzPts val="1300"/>
            </a:pPr>
            <a:r>
              <a:rPr lang="en-GB" i="1" noProof="0" dirty="0">
                <a:solidFill>
                  <a:srgbClr val="1A3966"/>
                </a:solidFill>
                <a:latin typeface="Calibri"/>
                <a:ea typeface="Calibri"/>
                <a:cs typeface="Calibri"/>
                <a:sym typeface="Calibri"/>
              </a:rPr>
              <a:t>Hybrid pedagogies combine in-class and digital methods to create blended learning experiences. These approaches allow students to complete parts of an activity online and then apply or discuss their learning in person. </a:t>
            </a:r>
            <a:endParaRPr lang="en-GB" b="0" i="1" u="none" strike="noStrike" cap="none" noProof="0" dirty="0">
              <a:solidFill>
                <a:srgbClr val="1A3966"/>
              </a:solidFill>
              <a:latin typeface="Calibri"/>
              <a:ea typeface="Calibri"/>
              <a:cs typeface="Calibri"/>
              <a:sym typeface="Calibri"/>
            </a:endParaRPr>
          </a:p>
        </p:txBody>
      </p:sp>
      <p:sp>
        <p:nvSpPr>
          <p:cNvPr id="35" name="Google Shape;1738;p22">
            <a:extLst>
              <a:ext uri="{FF2B5EF4-FFF2-40B4-BE49-F238E27FC236}">
                <a16:creationId xmlns:a16="http://schemas.microsoft.com/office/drawing/2014/main" id="{B1CB2D9B-225D-1313-7C20-042467FD6C16}"/>
              </a:ext>
            </a:extLst>
          </p:cNvPr>
          <p:cNvSpPr txBox="1"/>
          <p:nvPr/>
        </p:nvSpPr>
        <p:spPr>
          <a:xfrm>
            <a:off x="2277017" y="3602936"/>
            <a:ext cx="1107867" cy="395899"/>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a:t>
            </a:r>
          </a:p>
        </p:txBody>
      </p:sp>
      <p:sp>
        <p:nvSpPr>
          <p:cNvPr id="37" name="Google Shape;1740;p22">
            <a:extLst>
              <a:ext uri="{FF2B5EF4-FFF2-40B4-BE49-F238E27FC236}">
                <a16:creationId xmlns:a16="http://schemas.microsoft.com/office/drawing/2014/main" id="{02229DC1-3D75-5009-3EE3-2251C1CEF140}"/>
              </a:ext>
            </a:extLst>
          </p:cNvPr>
          <p:cNvSpPr txBox="1"/>
          <p:nvPr/>
        </p:nvSpPr>
        <p:spPr>
          <a:xfrm>
            <a:off x="3668468" y="5967573"/>
            <a:ext cx="1117426" cy="431565"/>
          </a:xfrm>
          <a:prstGeom prst="rect">
            <a:avLst/>
          </a:prstGeom>
          <a:solidFill>
            <a:srgbClr val="CC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Hybrid </a:t>
            </a:r>
          </a:p>
        </p:txBody>
      </p:sp>
      <p:sp>
        <p:nvSpPr>
          <p:cNvPr id="39" name="Google Shape;1728;p22">
            <a:extLst>
              <a:ext uri="{FF2B5EF4-FFF2-40B4-BE49-F238E27FC236}">
                <a16:creationId xmlns:a16="http://schemas.microsoft.com/office/drawing/2014/main" id="{52E0376F-44E4-056A-8C74-C096774A9E3C}"/>
              </a:ext>
            </a:extLst>
          </p:cNvPr>
          <p:cNvSpPr/>
          <p:nvPr/>
        </p:nvSpPr>
        <p:spPr>
          <a:xfrm>
            <a:off x="1301827" y="3340892"/>
            <a:ext cx="5718533" cy="4343276"/>
          </a:xfrm>
          <a:prstGeom prst="rect">
            <a:avLst/>
          </a:prstGeom>
          <a:noFill/>
          <a:ln w="19050" cap="flat" cmpd="sng">
            <a:solidFill>
              <a:srgbClr val="0E6E61"/>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40" name="Google Shape;1738;p22">
            <a:extLst>
              <a:ext uri="{FF2B5EF4-FFF2-40B4-BE49-F238E27FC236}">
                <a16:creationId xmlns:a16="http://schemas.microsoft.com/office/drawing/2014/main" id="{1C1187C3-6B26-EEAE-B3F5-7F43CEA1DD66}"/>
              </a:ext>
            </a:extLst>
          </p:cNvPr>
          <p:cNvSpPr txBox="1"/>
          <p:nvPr/>
        </p:nvSpPr>
        <p:spPr>
          <a:xfrm>
            <a:off x="1195116" y="3215307"/>
            <a:ext cx="5764729" cy="339503"/>
          </a:xfrm>
          <a:prstGeom prst="rect">
            <a:avLst/>
          </a:prstGeom>
          <a:noFill/>
          <a:ln>
            <a:noFill/>
          </a:ln>
        </p:spPr>
        <p:txBody>
          <a:bodyPr spcFirstLastPara="1" wrap="square" lIns="91425" tIns="45700" rIns="91425" bIns="45700" anchor="t" anchorCtr="0">
            <a:noAutofit/>
          </a:bodyPr>
          <a:lstStyle/>
          <a:p>
            <a:pPr algn="ctr">
              <a:buClr>
                <a:schemeClr val="lt1"/>
              </a:buClr>
              <a:buSzPts val="2000"/>
            </a:pPr>
            <a:r>
              <a:rPr lang="en-GB" sz="2000" b="1" i="0" u="none" strike="noStrike" cap="none" noProof="0" dirty="0">
                <a:solidFill>
                  <a:schemeClr val="lt1"/>
                </a:solidFill>
                <a:highlight>
                  <a:srgbClr val="0E6E61"/>
                </a:highlight>
                <a:latin typeface="Calibri"/>
                <a:ea typeface="Calibri"/>
                <a:cs typeface="Calibri"/>
                <a:sym typeface="Calibri"/>
              </a:rPr>
              <a:t> </a:t>
            </a:r>
            <a:r>
              <a:rPr lang="en-GB" sz="2000" b="1" noProof="0" dirty="0">
                <a:solidFill>
                  <a:schemeClr val="lt1"/>
                </a:solidFill>
                <a:highlight>
                  <a:srgbClr val="0E6E61"/>
                </a:highlight>
                <a:latin typeface="Calibri"/>
                <a:ea typeface="Calibri"/>
                <a:cs typeface="Calibri"/>
                <a:sym typeface="Calibri"/>
              </a:rPr>
              <a:t>Pedagogical Formats </a:t>
            </a:r>
            <a:r>
              <a:rPr lang="en-GB" sz="2000" b="1" i="0" u="none" strike="noStrike" cap="none" noProof="0" dirty="0">
                <a:solidFill>
                  <a:srgbClr val="0E6E61"/>
                </a:solidFill>
                <a:highlight>
                  <a:srgbClr val="0E6E61"/>
                </a:highlight>
                <a:latin typeface="Calibri"/>
                <a:ea typeface="Calibri"/>
                <a:cs typeface="Calibri"/>
                <a:sym typeface="Calibri"/>
              </a:rPr>
              <a:t>.</a:t>
            </a:r>
            <a:r>
              <a:rPr lang="en-GB" sz="2000" b="1" i="0" u="none" strike="noStrike" cap="none" noProof="0" dirty="0">
                <a:solidFill>
                  <a:srgbClr val="1A3966"/>
                </a:solidFill>
                <a:highlight>
                  <a:srgbClr val="0E6E61"/>
                </a:highlight>
                <a:latin typeface="Calibri"/>
                <a:ea typeface="Calibri"/>
                <a:cs typeface="Calibri"/>
                <a:sym typeface="Calibri"/>
              </a:rPr>
              <a:t> </a:t>
            </a:r>
            <a:endParaRPr lang="en-GB" sz="1500" b="0" i="0" u="none" strike="noStrike" cap="none" noProof="0" dirty="0">
              <a:solidFill>
                <a:srgbClr val="69BCAC"/>
              </a:solidFill>
              <a:highlight>
                <a:srgbClr val="0E6E61"/>
              </a:highlight>
              <a:latin typeface="Calibri"/>
              <a:ea typeface="Calibri"/>
              <a:cs typeface="Calibri"/>
              <a:sym typeface="Calibri"/>
            </a:endParaRPr>
          </a:p>
        </p:txBody>
      </p:sp>
      <p:sp>
        <p:nvSpPr>
          <p:cNvPr id="2" name="Google Shape;1788;p24">
            <a:extLst>
              <a:ext uri="{FF2B5EF4-FFF2-40B4-BE49-F238E27FC236}">
                <a16:creationId xmlns:a16="http://schemas.microsoft.com/office/drawing/2014/main" id="{064E6126-A358-D2EE-D7FF-4D1C179326F6}"/>
              </a:ext>
            </a:extLst>
          </p:cNvPr>
          <p:cNvSpPr txBox="1">
            <a:spLocks/>
          </p:cNvSpPr>
          <p:nvPr/>
        </p:nvSpPr>
        <p:spPr>
          <a:xfrm>
            <a:off x="1008376" y="8405056"/>
            <a:ext cx="6408424" cy="20505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0" algn="l">
              <a:lnSpc>
                <a:spcPts val="1720"/>
              </a:lnSpc>
            </a:pPr>
            <a:r>
              <a:rPr lang="en-GB" sz="1400" dirty="0">
                <a:latin typeface="Calibri" panose="020F0502020204030204" pitchFamily="34" charset="0"/>
                <a:cs typeface="Calibri" panose="020F0502020204030204" pitchFamily="34" charset="0"/>
              </a:rPr>
              <a:t>Using a variety of pedagogies across these formats ensures that students develop both technical and transversal skills needed for sustainable engineering practice. By engaging with different methods:</a:t>
            </a:r>
          </a:p>
          <a:p>
            <a:pPr marL="298450" indent="-285750" algn="l">
              <a:lnSpc>
                <a:spcPts val="1720"/>
              </a:lnSpc>
              <a:buFont typeface="Arial" panose="020B0604020202020204" pitchFamily="34" charset="0"/>
              <a:buChar char="•"/>
            </a:pPr>
            <a:r>
              <a:rPr lang="en-GB" sz="1400" b="1" dirty="0">
                <a:latin typeface="Calibri" panose="020F0502020204030204" pitchFamily="34" charset="0"/>
                <a:cs typeface="Calibri" panose="020F0502020204030204" pitchFamily="34" charset="0"/>
              </a:rPr>
              <a:t>Students benefit from varied learning experiences that cater to multiple learning styles.</a:t>
            </a:r>
          </a:p>
          <a:p>
            <a:pPr marL="298450" indent="-285750" algn="l">
              <a:lnSpc>
                <a:spcPts val="1720"/>
              </a:lnSpc>
              <a:buFont typeface="Arial" panose="020B0604020202020204" pitchFamily="34" charset="0"/>
              <a:buChar char="•"/>
            </a:pPr>
            <a:r>
              <a:rPr lang="en-GB" sz="1400" b="1" dirty="0">
                <a:latin typeface="Calibri" panose="020F0502020204030204" pitchFamily="34" charset="0"/>
                <a:cs typeface="Calibri" panose="020F0502020204030204" pitchFamily="34" charset="0"/>
              </a:rPr>
              <a:t>Educators can adapt teaching to different class sizes, schedules, and delivery modes (in-person, online, or hybrid).</a:t>
            </a:r>
          </a:p>
          <a:p>
            <a:pPr marL="12700" indent="0" algn="l">
              <a:lnSpc>
                <a:spcPts val="1720"/>
              </a:lnSpc>
            </a:pPr>
            <a:r>
              <a:rPr lang="en-GB" sz="1400" dirty="0">
                <a:latin typeface="Calibri" panose="020F0502020204030204" pitchFamily="34" charset="0"/>
                <a:cs typeface="Calibri" panose="020F0502020204030204" pitchFamily="34" charset="0"/>
              </a:rPr>
              <a:t>The EESF modules align with best practices in active learning and support competencies like problem-solving, ethical decision-making, systems thinking, and stakeholder engagement.</a:t>
            </a:r>
          </a:p>
        </p:txBody>
      </p:sp>
      <p:sp>
        <p:nvSpPr>
          <p:cNvPr id="4" name="Google Shape;1787;p24">
            <a:extLst>
              <a:ext uri="{FF2B5EF4-FFF2-40B4-BE49-F238E27FC236}">
                <a16:creationId xmlns:a16="http://schemas.microsoft.com/office/drawing/2014/main" id="{590F2275-C2F8-5D3E-5DE4-C8F62DBB36B2}"/>
              </a:ext>
            </a:extLst>
          </p:cNvPr>
          <p:cNvSpPr txBox="1">
            <a:spLocks/>
          </p:cNvSpPr>
          <p:nvPr/>
        </p:nvSpPr>
        <p:spPr>
          <a:xfrm>
            <a:off x="1126906" y="7951990"/>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Why a Range of Pedagogies?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2200" noProof="0" dirty="0">
              <a:solidFill>
                <a:srgbClr val="0E6E61"/>
              </a:solidFill>
              <a:highlight>
                <a:srgbClr val="0E6E61"/>
              </a:highlight>
              <a:latin typeface="Calibri" panose="020F0502020204030204" pitchFamily="34" charset="0"/>
              <a:cs typeface="Calibri" panose="020F0502020204030204" pitchFamily="34" charset="0"/>
            </a:endParaRPr>
          </a:p>
          <a:p>
            <a:pPr marL="12700" indent="-12700"/>
            <a:endParaRPr lang="en-GB" sz="2200" b="1" noProof="0" dirty="0">
              <a:solidFill>
                <a:schemeClr val="bg1"/>
              </a:solidFill>
              <a:latin typeface="Calibri" panose="020F0502020204030204" pitchFamily="34" charset="0"/>
              <a:cs typeface="Calibri" panose="020F0502020204030204" pitchFamily="34" charset="0"/>
            </a:endParaRPr>
          </a:p>
        </p:txBody>
      </p:sp>
      <p:sp>
        <p:nvSpPr>
          <p:cNvPr id="8" name="Google Shape;1738;p22">
            <a:extLst>
              <a:ext uri="{FF2B5EF4-FFF2-40B4-BE49-F238E27FC236}">
                <a16:creationId xmlns:a16="http://schemas.microsoft.com/office/drawing/2014/main" id="{9AD37D72-1724-B1C8-3012-BBC3DD953C57}"/>
              </a:ext>
            </a:extLst>
          </p:cNvPr>
          <p:cNvSpPr txBox="1"/>
          <p:nvPr/>
        </p:nvSpPr>
        <p:spPr>
          <a:xfrm>
            <a:off x="5069166" y="3625346"/>
            <a:ext cx="914840" cy="398645"/>
          </a:xfrm>
          <a:prstGeom prst="rect">
            <a:avLst/>
          </a:prstGeom>
          <a:solidFill>
            <a:srgbClr val="EEC7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Digital</a:t>
            </a:r>
          </a:p>
        </p:txBody>
      </p:sp>
    </p:spTree>
    <p:extLst>
      <p:ext uri="{BB962C8B-B14F-4D97-AF65-F5344CB8AC3E}">
        <p14:creationId xmlns:p14="http://schemas.microsoft.com/office/powerpoint/2010/main" val="3412406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1" name="Google Shape;1751;p7"/>
          <p:cNvSpPr txBox="1">
            <a:spLocks noGrp="1"/>
          </p:cNvSpPr>
          <p:nvPr>
            <p:ph type="body" idx="1"/>
          </p:nvPr>
        </p:nvSpPr>
        <p:spPr>
          <a:xfrm>
            <a:off x="1096705" y="2817735"/>
            <a:ext cx="6246152" cy="1897000"/>
          </a:xfrm>
          <a:prstGeom prst="rect">
            <a:avLst/>
          </a:prstGeom>
          <a:noFill/>
          <a:ln>
            <a:noFill/>
          </a:ln>
        </p:spPr>
        <p:txBody>
          <a:bodyPr spcFirstLastPara="1" wrap="square" lIns="91425" tIns="45700" rIns="91425" bIns="45700" anchor="t" anchorCtr="0">
            <a:noAutofit/>
          </a:bodyPr>
          <a:lstStyle/>
          <a:p>
            <a:pPr marL="12700" lvl="0" indent="0" algn="just" rtl="0">
              <a:lnSpc>
                <a:spcPts val="1280"/>
              </a:lnSpc>
              <a:spcBef>
                <a:spcPts val="0"/>
              </a:spcBef>
              <a:spcAft>
                <a:spcPts val="0"/>
              </a:spcAft>
              <a:buSzPts val="1100"/>
              <a:buNone/>
            </a:pPr>
            <a:r>
              <a:rPr lang="en-GB" sz="1150" noProof="0" dirty="0">
                <a:latin typeface="Calibri" panose="020F0502020204030204" pitchFamily="34" charset="0"/>
                <a:cs typeface="Calibri" panose="020F0502020204030204" pitchFamily="34" charset="0"/>
              </a:rPr>
              <a:t>This guide has been developed to support the integration of the open educational course </a:t>
            </a:r>
            <a:r>
              <a:rPr lang="en-GB" sz="1150" i="1" noProof="0" dirty="0">
                <a:latin typeface="Calibri" panose="020F0502020204030204" pitchFamily="34" charset="0"/>
                <a:cs typeface="Calibri" panose="020F0502020204030204" pitchFamily="34" charset="0"/>
              </a:rPr>
              <a:t>Engineering Education for a Sustainable Future (EESF)</a:t>
            </a:r>
            <a:r>
              <a:rPr lang="en-GB" sz="1150" noProof="0" dirty="0">
                <a:latin typeface="Calibri" panose="020F0502020204030204" pitchFamily="34" charset="0"/>
                <a:cs typeface="Calibri" panose="020F0502020204030204" pitchFamily="34" charset="0"/>
              </a:rPr>
              <a:t>. It introduces educators to the EESF framework and provides step-by-step guidance for teaching each of the sustainable competencies it outlines. The aim is to help educators foster a </a:t>
            </a:r>
            <a:r>
              <a:rPr lang="en-GB" sz="1150" noProof="0" dirty="0" err="1">
                <a:latin typeface="Calibri" panose="020F0502020204030204" pitchFamily="34" charset="0"/>
                <a:cs typeface="Calibri" panose="020F0502020204030204" pitchFamily="34" charset="0"/>
              </a:rPr>
              <a:t>sustainabilly</a:t>
            </a:r>
            <a:r>
              <a:rPr lang="en-GB" sz="1150" noProof="0" dirty="0">
                <a:latin typeface="Calibri" panose="020F0502020204030204" pitchFamily="34" charset="0"/>
                <a:cs typeface="Calibri" panose="020F0502020204030204" pitchFamily="34" charset="0"/>
              </a:rPr>
              <a:t>-oriented mindset in their students</a:t>
            </a:r>
          </a:p>
          <a:p>
            <a:pPr marL="12700" lvl="0" indent="0" algn="just" rtl="0">
              <a:lnSpc>
                <a:spcPct val="111304"/>
              </a:lnSpc>
              <a:spcBef>
                <a:spcPts val="0"/>
              </a:spcBef>
              <a:spcAft>
                <a:spcPts val="0"/>
              </a:spcAft>
              <a:buSzPts val="1100"/>
              <a:buNone/>
            </a:pPr>
            <a:r>
              <a:rPr lang="en-GB" sz="1150" noProof="0" dirty="0">
                <a:latin typeface="Calibri" panose="020F0502020204030204" pitchFamily="34" charset="0"/>
                <a:cs typeface="Calibri" panose="020F0502020204030204" pitchFamily="34" charset="0"/>
              </a:rPr>
              <a:t>.</a:t>
            </a:r>
            <a:endParaRPr lang="en-GB" noProof="0" dirty="0">
              <a:latin typeface="Calibri" panose="020F0502020204030204" pitchFamily="34" charset="0"/>
              <a:cs typeface="Calibri" panose="020F0502020204030204" pitchFamily="34" charset="0"/>
            </a:endParaRPr>
          </a:p>
          <a:p>
            <a:pPr marL="12700" marR="0" lvl="0" indent="0" algn="just" rtl="0">
              <a:lnSpc>
                <a:spcPct val="100000"/>
              </a:lnSpc>
              <a:spcBef>
                <a:spcPts val="0"/>
              </a:spcBef>
              <a:spcAft>
                <a:spcPts val="0"/>
              </a:spcAft>
              <a:buClr>
                <a:srgbClr val="1A3966"/>
              </a:buClr>
              <a:buSzPts val="1100"/>
              <a:buFont typeface="Arial"/>
              <a:buNone/>
            </a:pPr>
            <a:endParaRPr lang="en-GB" sz="1150" noProof="0" dirty="0">
              <a:latin typeface="Calibri" panose="020F0502020204030204" pitchFamily="34" charset="0"/>
              <a:cs typeface="Calibri" panose="020F0502020204030204" pitchFamily="34" charset="0"/>
            </a:endParaRPr>
          </a:p>
          <a:p>
            <a:pPr marL="12700" marR="0" lvl="0" indent="0" algn="just" rtl="0">
              <a:lnSpc>
                <a:spcPct val="100000"/>
              </a:lnSpc>
              <a:spcBef>
                <a:spcPts val="0"/>
              </a:spcBef>
              <a:spcAft>
                <a:spcPts val="0"/>
              </a:spcAft>
              <a:buClr>
                <a:srgbClr val="1A3966"/>
              </a:buClr>
              <a:buSzPts val="1100"/>
              <a:buFont typeface="Arial"/>
              <a:buNone/>
            </a:pPr>
            <a:endParaRPr lang="en-GB" sz="1150" noProof="0" dirty="0">
              <a:latin typeface="Calibri" panose="020F0502020204030204" pitchFamily="34" charset="0"/>
              <a:cs typeface="Calibri" panose="020F0502020204030204" pitchFamily="34" charset="0"/>
            </a:endParaRPr>
          </a:p>
          <a:p>
            <a:pPr marL="12700" marR="0" lvl="0" indent="0" algn="just" rtl="0">
              <a:lnSpc>
                <a:spcPct val="100000"/>
              </a:lnSpc>
              <a:spcBef>
                <a:spcPts val="0"/>
              </a:spcBef>
              <a:spcAft>
                <a:spcPts val="0"/>
              </a:spcAft>
              <a:buClr>
                <a:srgbClr val="1A3966"/>
              </a:buClr>
              <a:buSzPts val="1100"/>
              <a:buFont typeface="Arial"/>
              <a:buNone/>
            </a:pPr>
            <a:r>
              <a:rPr lang="en-GB" sz="1600" b="1" i="1" noProof="0" dirty="0">
                <a:latin typeface="Calibri" panose="020F0502020204030204" pitchFamily="34" charset="0"/>
                <a:cs typeface="Calibri" panose="020F0502020204030204" pitchFamily="34" charset="0"/>
              </a:rPr>
              <a:t>This guide offers a variety of flexible resources and activities </a:t>
            </a:r>
          </a:p>
          <a:p>
            <a:pPr marL="12700" marR="0" lvl="0" indent="0" algn="just" rtl="0">
              <a:lnSpc>
                <a:spcPct val="100000"/>
              </a:lnSpc>
              <a:spcBef>
                <a:spcPts val="0"/>
              </a:spcBef>
              <a:spcAft>
                <a:spcPts val="0"/>
              </a:spcAft>
              <a:buClr>
                <a:srgbClr val="1A3966"/>
              </a:buClr>
              <a:buSzPts val="1100"/>
              <a:buFont typeface="Arial"/>
              <a:buNone/>
            </a:pPr>
            <a:r>
              <a:rPr lang="en-GB" sz="1600" b="1" i="1" noProof="0" dirty="0">
                <a:latin typeface="Calibri" panose="020F0502020204030204" pitchFamily="34" charset="0"/>
                <a:cs typeface="Calibri" panose="020F0502020204030204" pitchFamily="34" charset="0"/>
              </a:rPr>
              <a:t>that teachers can adapt to their classroom context.</a:t>
            </a:r>
            <a:endParaRPr lang="en-GB" noProof="0" dirty="0">
              <a:latin typeface="Calibri" panose="020F0502020204030204" pitchFamily="34" charset="0"/>
              <a:cs typeface="Calibri" panose="020F0502020204030204" pitchFamily="34" charset="0"/>
            </a:endParaRPr>
          </a:p>
          <a:p>
            <a:pPr marL="12700" marR="0" lvl="0" indent="0" algn="just" rtl="0">
              <a:lnSpc>
                <a:spcPct val="100000"/>
              </a:lnSpc>
              <a:spcBef>
                <a:spcPts val="0"/>
              </a:spcBef>
              <a:spcAft>
                <a:spcPts val="0"/>
              </a:spcAft>
              <a:buClr>
                <a:srgbClr val="1A3966"/>
              </a:buClr>
              <a:buSzPts val="1100"/>
              <a:buFont typeface="Arial"/>
              <a:buNone/>
            </a:pPr>
            <a:endParaRPr lang="en-GB" sz="1150" noProof="0" dirty="0">
              <a:latin typeface="Calibri" panose="020F0502020204030204" pitchFamily="34" charset="0"/>
              <a:cs typeface="Calibri" panose="020F0502020204030204" pitchFamily="34" charset="0"/>
            </a:endParaRPr>
          </a:p>
        </p:txBody>
      </p:sp>
      <p:sp>
        <p:nvSpPr>
          <p:cNvPr id="1753" name="Google Shape;1753;p7"/>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754" name="Google Shape;1754;p7"/>
          <p:cNvGrpSpPr/>
          <p:nvPr/>
        </p:nvGrpSpPr>
        <p:grpSpPr>
          <a:xfrm>
            <a:off x="1036142" y="18237"/>
            <a:ext cx="6802647" cy="1670099"/>
            <a:chOff x="1677200" y="-397660"/>
            <a:chExt cx="7459575" cy="1831381"/>
          </a:xfrm>
        </p:grpSpPr>
        <p:sp>
          <p:nvSpPr>
            <p:cNvPr id="1755" name="Google Shape;1755;p7"/>
            <p:cNvSpPr/>
            <p:nvPr/>
          </p:nvSpPr>
          <p:spPr>
            <a:xfrm flipH="1">
              <a:off x="7381912" y="-397660"/>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756" name="Google Shape;1756;p7"/>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Introduction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757" name="Google Shape;1757;p7"/>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760" name="Google Shape;1760;p7"/>
          <p:cNvSpPr txBox="1"/>
          <p:nvPr/>
        </p:nvSpPr>
        <p:spPr>
          <a:xfrm>
            <a:off x="1036142" y="8582275"/>
            <a:ext cx="6246152" cy="1897000"/>
          </a:xfrm>
          <a:prstGeom prst="rect">
            <a:avLst/>
          </a:prstGeom>
          <a:noFill/>
          <a:ln>
            <a:noFill/>
          </a:ln>
        </p:spPr>
        <p:txBody>
          <a:bodyPr spcFirstLastPara="1" wrap="square" lIns="91425" tIns="45700" rIns="91425" bIns="45700" anchor="t" anchorCtr="0">
            <a:noAutofit/>
          </a:bodyPr>
          <a:lstStyle/>
          <a:p>
            <a:pPr marL="12700" marR="0" lvl="0" indent="0" algn="just" rtl="0">
              <a:lnSpc>
                <a:spcPts val="1220"/>
              </a:lnSpc>
              <a:spcBef>
                <a:spcPts val="0"/>
              </a:spcBef>
              <a:spcAft>
                <a:spcPts val="0"/>
              </a:spcAft>
              <a:buClr>
                <a:srgbClr val="1A3966"/>
              </a:buClr>
              <a:buSzPts val="1100"/>
              <a:buFont typeface="Arial"/>
              <a:buNone/>
            </a:pPr>
            <a:r>
              <a:rPr lang="en-GB" sz="1150" noProof="0" dirty="0">
                <a:solidFill>
                  <a:srgbClr val="1A3966"/>
                </a:solidFill>
                <a:latin typeface="Calibri" panose="020F0502020204030204" pitchFamily="34" charset="0"/>
                <a:ea typeface="Calibri"/>
                <a:cs typeface="Calibri" panose="020F0502020204030204" pitchFamily="34" charset="0"/>
                <a:sym typeface="Calibri"/>
              </a:rPr>
              <a:t>To this end, the EESF team has created this OER course, designed as a flexible training tool that teachers can use in the classroom or with students independently and in online learning environments.  This guide aims to help train future engineers, particularly those focused on sustainability, to become more proactive in applying sustainable principles to their projects and in addressing the complex challenges facing humanity and our planet as a whole.</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20"/>
              </a:lnSpc>
              <a:spcBef>
                <a:spcPts val="0"/>
              </a:spcBef>
              <a:spcAft>
                <a:spcPts val="0"/>
              </a:spcAft>
              <a:buClr>
                <a:srgbClr val="1A3966"/>
              </a:buClr>
              <a:buSzPts val="1100"/>
              <a:buFont typeface="Arial"/>
              <a:buNone/>
            </a:pPr>
            <a:endParaRPr lang="en-GB" sz="1600" b="0"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2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1761" name="Google Shape;1761;p7"/>
          <p:cNvSpPr/>
          <p:nvPr/>
        </p:nvSpPr>
        <p:spPr>
          <a:xfrm>
            <a:off x="1059001" y="3918277"/>
            <a:ext cx="6200434" cy="762704"/>
          </a:xfrm>
          <a:prstGeom prst="roundRect">
            <a:avLst>
              <a:gd name="adj" fmla="val 16667"/>
            </a:avLst>
          </a:prstGeom>
          <a:noFill/>
          <a:ln w="25400" cap="flat" cmpd="sng">
            <a:solidFill>
              <a:srgbClr val="8E9ED8"/>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762" name="Google Shape;1762;p7"/>
          <p:cNvSpPr/>
          <p:nvPr/>
        </p:nvSpPr>
        <p:spPr>
          <a:xfrm>
            <a:off x="1036142" y="7188907"/>
            <a:ext cx="6200434" cy="954106"/>
          </a:xfrm>
          <a:prstGeom prst="roundRect">
            <a:avLst>
              <a:gd name="adj" fmla="val 16667"/>
            </a:avLst>
          </a:prstGeom>
          <a:noFill/>
          <a:ln w="25400" cap="flat" cmpd="sng">
            <a:solidFill>
              <a:srgbClr val="8E9ED8"/>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6" name="Google Shape;1760;p7"/>
          <p:cNvSpPr txBox="1"/>
          <p:nvPr/>
        </p:nvSpPr>
        <p:spPr>
          <a:xfrm>
            <a:off x="1096704" y="5806751"/>
            <a:ext cx="6246152" cy="1897000"/>
          </a:xfrm>
          <a:prstGeom prst="rect">
            <a:avLst/>
          </a:prstGeom>
          <a:noFill/>
          <a:ln>
            <a:noFill/>
          </a:ln>
        </p:spPr>
        <p:txBody>
          <a:bodyPr spcFirstLastPara="1" wrap="square" lIns="91425" tIns="45700" rIns="91425" bIns="45700" anchor="t" anchorCtr="0">
            <a:noAutofit/>
          </a:bodyPr>
          <a:lstStyle/>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a:t>
            </a:r>
            <a:r>
              <a:rPr lang="en-GB" sz="1150" noProof="0" dirty="0">
                <a:solidFill>
                  <a:srgbClr val="1A3966"/>
                </a:solidFill>
                <a:latin typeface="Calibri" panose="020F0502020204030204" pitchFamily="34" charset="0"/>
                <a:ea typeface="Calibri"/>
                <a:cs typeface="Calibri" panose="020F0502020204030204" pitchFamily="34" charset="0"/>
                <a:sym typeface="Calibri"/>
              </a:rPr>
              <a:t>EESF project</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aims to equip teachers </a:t>
            </a:r>
            <a:r>
              <a:rPr lang="en-GB" sz="1150" noProof="0" dirty="0">
                <a:solidFill>
                  <a:srgbClr val="1A3966"/>
                </a:solidFill>
                <a:latin typeface="Calibri" panose="020F0502020204030204" pitchFamily="34" charset="0"/>
                <a:ea typeface="Calibri"/>
                <a:cs typeface="Calibri" panose="020F0502020204030204" pitchFamily="34" charset="0"/>
                <a:sym typeface="Calibri"/>
              </a:rPr>
              <a:t>and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students with </a:t>
            </a:r>
            <a:r>
              <a:rPr lang="en-GB" sz="1150" noProof="0" dirty="0">
                <a:solidFill>
                  <a:srgbClr val="1A3966"/>
                </a:solidFill>
                <a:latin typeface="Calibri" panose="020F0502020204030204" pitchFamily="34" charset="0"/>
                <a:ea typeface="Calibri"/>
                <a:cs typeface="Calibri" panose="020F0502020204030204" pitchFamily="34" charset="0"/>
                <a:sym typeface="Calibri"/>
              </a:rPr>
              <a:t>the tools to develop a sustainability mindset. This mindset emphasizes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thinking in the design of engineering solutions and projects, </a:t>
            </a:r>
            <a:r>
              <a:rPr lang="en-GB" sz="1150" noProof="0" dirty="0">
                <a:solidFill>
                  <a:srgbClr val="1A3966"/>
                </a:solidFill>
                <a:latin typeface="Calibri" panose="020F0502020204030204" pitchFamily="34" charset="0"/>
                <a:ea typeface="Calibri"/>
                <a:cs typeface="Calibri" panose="020F0502020204030204" pitchFamily="34" charset="0"/>
                <a:sym typeface="Calibri"/>
              </a:rPr>
              <a:t>in order to be able to</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Identify and address challenges related to poverty, hunger, health, education, water and sanitation, inequality, and sustainable communities, fostering a holistic approach to improving well-being .</a:t>
            </a: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0000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l" rtl="0">
              <a:lnSpc>
                <a:spcPct val="100000"/>
              </a:lnSpc>
              <a:spcBef>
                <a:spcPts val="0"/>
              </a:spcBef>
              <a:spcAft>
                <a:spcPts val="0"/>
              </a:spcAft>
              <a:buClr>
                <a:srgbClr val="1A3966"/>
              </a:buClr>
              <a:buSzPts val="1100"/>
              <a:buFont typeface="Arial"/>
              <a:buNone/>
            </a:pPr>
            <a:endParaRPr lang="en-GB" sz="160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l" rtl="0">
              <a:lnSpc>
                <a:spcPct val="100000"/>
              </a:lnSpc>
              <a:spcBef>
                <a:spcPts val="0"/>
              </a:spcBef>
              <a:spcAft>
                <a:spcPts val="0"/>
              </a:spcAft>
              <a:buClr>
                <a:srgbClr val="1A3966"/>
              </a:buClr>
              <a:buSzPts val="1100"/>
              <a:buFont typeface="Arial"/>
              <a:buNone/>
            </a:pPr>
            <a:r>
              <a:rPr lang="en-GB" sz="1600" b="1" i="1"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course offers several activities with tools, examples, and             practical cases that will be useful for channelling the SDGs toward specific objectives in your projects.</a:t>
            </a: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00000"/>
              </a:lnSpc>
              <a:spcBef>
                <a:spcPts val="0"/>
              </a:spcBef>
              <a:spcAft>
                <a:spcPts val="0"/>
              </a:spcAft>
              <a:buClr>
                <a:srgbClr val="1A3966"/>
              </a:buClr>
              <a:buSzPts val="1100"/>
              <a:buFont typeface="Arial"/>
              <a:buNone/>
            </a:pPr>
            <a:endParaRPr lang="en-GB" sz="1600" b="0"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0000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cxnSp>
        <p:nvCxnSpPr>
          <p:cNvPr id="2" name="Google Shape;1758;p7">
            <a:extLst>
              <a:ext uri="{FF2B5EF4-FFF2-40B4-BE49-F238E27FC236}">
                <a16:creationId xmlns:a16="http://schemas.microsoft.com/office/drawing/2014/main" id="{B855DA0C-D7E4-78C0-B40F-AB0EE327C940}"/>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cxnSp>
        <p:nvCxnSpPr>
          <p:cNvPr id="3" name="Straight Connector 2">
            <a:extLst>
              <a:ext uri="{FF2B5EF4-FFF2-40B4-BE49-F238E27FC236}">
                <a16:creationId xmlns:a16="http://schemas.microsoft.com/office/drawing/2014/main" id="{8C1E91B4-C203-1C9C-C098-9FF4947B4E9E}"/>
              </a:ext>
            </a:extLst>
          </p:cNvPr>
          <p:cNvCxnSpPr>
            <a:cxnSpLocks/>
          </p:cNvCxnSpPr>
          <p:nvPr/>
        </p:nvCxnSpPr>
        <p:spPr>
          <a:xfrm>
            <a:off x="2314112" y="2405489"/>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3E92585-5FD8-9B33-896D-4D24D2346ABC}"/>
              </a:ext>
            </a:extLst>
          </p:cNvPr>
          <p:cNvCxnSpPr>
            <a:cxnSpLocks/>
          </p:cNvCxnSpPr>
          <p:nvPr/>
        </p:nvCxnSpPr>
        <p:spPr>
          <a:xfrm>
            <a:off x="2314112" y="5335813"/>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7" name="Google Shape;1750;p7">
            <a:extLst>
              <a:ext uri="{FF2B5EF4-FFF2-40B4-BE49-F238E27FC236}">
                <a16:creationId xmlns:a16="http://schemas.microsoft.com/office/drawing/2014/main" id="{34C50551-6819-D7B9-DA59-6D5B50069769}"/>
              </a:ext>
            </a:extLst>
          </p:cNvPr>
          <p:cNvSpPr txBox="1">
            <a:spLocks/>
          </p:cNvSpPr>
          <p:nvPr/>
        </p:nvSpPr>
        <p:spPr>
          <a:xfrm>
            <a:off x="1096704" y="2218755"/>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About this guide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noProof="0" dirty="0">
              <a:solidFill>
                <a:srgbClr val="0E6E61"/>
              </a:solidFill>
              <a:highlight>
                <a:srgbClr val="0E6E61"/>
              </a:highlight>
              <a:latin typeface="Calibri" panose="020F0502020204030204" pitchFamily="34" charset="0"/>
              <a:cs typeface="Calibri" panose="020F0502020204030204" pitchFamily="34" charset="0"/>
            </a:endParaRPr>
          </a:p>
        </p:txBody>
      </p:sp>
      <p:sp>
        <p:nvSpPr>
          <p:cNvPr id="8" name="Google Shape;1759;p7">
            <a:extLst>
              <a:ext uri="{FF2B5EF4-FFF2-40B4-BE49-F238E27FC236}">
                <a16:creationId xmlns:a16="http://schemas.microsoft.com/office/drawing/2014/main" id="{311AF98B-ED77-4354-9765-E107E4283C71}"/>
              </a:ext>
            </a:extLst>
          </p:cNvPr>
          <p:cNvSpPr txBox="1"/>
          <p:nvPr/>
        </p:nvSpPr>
        <p:spPr>
          <a:xfrm>
            <a:off x="1036142" y="5154377"/>
            <a:ext cx="6068373" cy="597372"/>
          </a:xfrm>
          <a:prstGeom prst="rect">
            <a:avLst/>
          </a:prstGeom>
          <a:noFill/>
          <a:ln>
            <a:noFill/>
          </a:ln>
        </p:spPr>
        <p:txBody>
          <a:bodyPr spcFirstLastPara="1" wrap="square" lIns="91425" tIns="45700" rIns="91425" bIns="45700" anchor="t" anchorCtr="0">
            <a:noAutofit/>
          </a:bodyPr>
          <a:lstStyle/>
          <a:p>
            <a:pPr marL="12700" marR="0" lvl="0" indent="-12700" algn="just" rtl="0">
              <a:lnSpc>
                <a:spcPct val="100000"/>
              </a:lnSpc>
              <a:spcBef>
                <a:spcPts val="0"/>
              </a:spcBef>
              <a:spcAft>
                <a:spcPts val="0"/>
              </a:spcAft>
              <a:buClr>
                <a:srgbClr val="1A3966"/>
              </a:buClr>
              <a:buSzPts val="1800"/>
              <a:buFont typeface="Arial"/>
              <a:buNone/>
            </a:pPr>
            <a:r>
              <a:rPr lang="en-GB" sz="2200" b="1" i="0" u="none" strike="noStrike" cap="none" noProof="0" dirty="0">
                <a:solidFill>
                  <a:schemeClr val="bg1"/>
                </a:solidFill>
                <a:highlight>
                  <a:srgbClr val="0E6E61"/>
                </a:highlight>
                <a:latin typeface="Calibri" panose="020F0502020204030204" pitchFamily="34" charset="0"/>
                <a:ea typeface="Calibri"/>
                <a:cs typeface="Calibri" panose="020F0502020204030204" pitchFamily="34" charset="0"/>
                <a:sym typeface="Calibri"/>
              </a:rPr>
              <a:t> Objective of this proposal</a:t>
            </a:r>
            <a:r>
              <a:rPr lang="en-GB" sz="2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E6E61"/>
              </a:solidFill>
              <a:highlight>
                <a:srgbClr val="0E6E61"/>
              </a:highlight>
              <a:latin typeface="Calibri" panose="020F0502020204030204" pitchFamily="34" charset="0"/>
              <a:cs typeface="Calibri" panose="020F0502020204030204" pitchFamily="34" charset="0"/>
              <a:sym typeface="Arial"/>
            </a:endParaRPr>
          </a:p>
          <a:p>
            <a:pPr marL="12700" marR="0" lvl="0" indent="-12700" algn="just" rtl="0">
              <a:lnSpc>
                <a:spcPct val="100000"/>
              </a:lnSpc>
              <a:spcBef>
                <a:spcPts val="0"/>
              </a:spcBef>
              <a:spcAft>
                <a:spcPts val="0"/>
              </a:spcAft>
              <a:buClr>
                <a:srgbClr val="1A3966"/>
              </a:buClr>
              <a:buSzPts val="1800"/>
              <a:buFont typeface="Arial"/>
              <a:buNone/>
            </a:pPr>
            <a:endParaRPr lang="en-GB" sz="2200" b="1" i="0" u="none" strike="noStrike" cap="none" noProof="0" dirty="0">
              <a:solidFill>
                <a:schemeClr val="bg1"/>
              </a:solidFill>
              <a:highlight>
                <a:srgbClr val="0E6E61"/>
              </a:highlight>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00819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04F33CB5-FAD7-7FEE-A03C-DBB04C30F386}"/>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8AA48793-35D6-B1F0-908D-D956AC64BD22}"/>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4344D952-C477-F93E-73A6-F9F76F067E06}"/>
              </a:ext>
            </a:extLst>
          </p:cNvPr>
          <p:cNvSpPr/>
          <p:nvPr/>
        </p:nvSpPr>
        <p:spPr>
          <a:xfrm>
            <a:off x="955015" y="2014772"/>
            <a:ext cx="6068373"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1.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9392AD6B-A3FE-C2AF-EF2F-A817F8A8D846}"/>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3B85798-0BD9-971F-0D39-5A30E4EA2E10}"/>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E4DE7D86-36CD-34B2-EAC2-A7CD6E13E777}"/>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443EE73C-761F-88EB-9587-6D53E0EE8D32}"/>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BC1EF9AE-5291-5CCA-F3AC-85044CAE5B6E}"/>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27D733DD-1AD9-2AC9-AE27-75EB2C4CDC16}"/>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A06B496C-7744-5063-BE88-14AE1F3CBFAF}"/>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AEFD8C1D-09F4-AB61-FE67-11AEFBF98805}"/>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3FC2E0"/>
                  </a:solidFill>
                  <a:latin typeface="Calibri" panose="020F0502020204030204" pitchFamily="34" charset="0"/>
                  <a:ea typeface="Calibri"/>
                  <a:cs typeface="Calibri" panose="020F0502020204030204" pitchFamily="34" charset="0"/>
                  <a:sym typeface="Calibri"/>
                </a:rPr>
                <a:t>Module 1</a:t>
              </a:r>
              <a:endParaRPr lang="en-GB" sz="2700" b="1" u="none" strike="noStrike" cap="none" noProof="0" dirty="0">
                <a:solidFill>
                  <a:srgbClr val="3FC2E0"/>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9A355E57-7F6B-A018-0D6B-4121AACD7020}"/>
              </a:ext>
            </a:extLst>
          </p:cNvPr>
          <p:cNvSpPr/>
          <p:nvPr/>
        </p:nvSpPr>
        <p:spPr>
          <a:xfrm>
            <a:off x="1129935" y="3410664"/>
            <a:ext cx="5718532" cy="2535130"/>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0ED43584-ECBB-2862-A3C9-D95A6ACBB24A}"/>
              </a:ext>
            </a:extLst>
          </p:cNvPr>
          <p:cNvSpPr txBox="1"/>
          <p:nvPr/>
        </p:nvSpPr>
        <p:spPr>
          <a:xfrm>
            <a:off x="1290652" y="3905528"/>
            <a:ext cx="2198235" cy="1085381"/>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act out scenarios to explore ethical dilemmas and sustainability challenges, developing leadership and negotiation skills.</a:t>
            </a:r>
          </a:p>
        </p:txBody>
      </p:sp>
      <p:sp>
        <p:nvSpPr>
          <p:cNvPr id="42" name="Google Shape;1738;p22">
            <a:extLst>
              <a:ext uri="{FF2B5EF4-FFF2-40B4-BE49-F238E27FC236}">
                <a16:creationId xmlns:a16="http://schemas.microsoft.com/office/drawing/2014/main" id="{2FBEE2B5-8AA1-9C16-191B-24901B2BAD19}"/>
              </a:ext>
            </a:extLst>
          </p:cNvPr>
          <p:cNvSpPr txBox="1"/>
          <p:nvPr/>
        </p:nvSpPr>
        <p:spPr>
          <a:xfrm>
            <a:off x="1241235" y="3258387"/>
            <a:ext cx="2332174" cy="3747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Role-Play &amp; Simulation</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47" name="Google Shape;1736;p22">
            <a:extLst>
              <a:ext uri="{FF2B5EF4-FFF2-40B4-BE49-F238E27FC236}">
                <a16:creationId xmlns:a16="http://schemas.microsoft.com/office/drawing/2014/main" id="{59DC3648-D0F2-D4BF-A965-ECBD2047DDCF}"/>
              </a:ext>
            </a:extLst>
          </p:cNvPr>
          <p:cNvSpPr txBox="1"/>
          <p:nvPr/>
        </p:nvSpPr>
        <p:spPr>
          <a:xfrm>
            <a:off x="3684709" y="365979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M1_C07_A3 (Level 3 – Integrated): </a:t>
            </a:r>
            <a:r>
              <a:rPr lang="en-GB" noProof="0" dirty="0">
                <a:solidFill>
                  <a:srgbClr val="1A3966"/>
                </a:solidFill>
                <a:latin typeface="Calibri"/>
                <a:ea typeface="Calibri"/>
                <a:cs typeface="Calibri"/>
                <a:sym typeface="Calibri"/>
              </a:rPr>
              <a:t>Green Junction stakeholder negotiation. </a:t>
            </a:r>
          </a:p>
          <a:p>
            <a:pPr marL="171450" indent="-171450">
              <a:lnSpc>
                <a:spcPts val="1280"/>
              </a:lnSpc>
              <a:buClr>
                <a:srgbClr val="3FC2E0"/>
              </a:buClr>
              <a:buSzPts val="1300"/>
              <a:buFont typeface="Arial" panose="020B0604020202020204" pitchFamily="34" charset="0"/>
              <a:buChar char="•"/>
            </a:pPr>
            <a:r>
              <a:rPr lang="en-GB" b="1" dirty="0">
                <a:solidFill>
                  <a:srgbClr val="3FC2E0"/>
                </a:solidFill>
                <a:latin typeface="Calibri"/>
                <a:ea typeface="Calibri"/>
                <a:cs typeface="Calibri"/>
                <a:sym typeface="Calibri"/>
              </a:rPr>
              <a:t>M1_C08_A2 (Level 2 – Advanced): </a:t>
            </a:r>
            <a:r>
              <a:rPr lang="en-GB" dirty="0">
                <a:solidFill>
                  <a:srgbClr val="1A3966"/>
                </a:solidFill>
                <a:latin typeface="Calibri"/>
                <a:ea typeface="Calibri"/>
                <a:cs typeface="Calibri"/>
                <a:sym typeface="Calibri"/>
              </a:rPr>
              <a:t>Strategic briefing simulation (</a:t>
            </a:r>
            <a:r>
              <a:rPr lang="en-GB" dirty="0" err="1">
                <a:solidFill>
                  <a:srgbClr val="1A3966"/>
                </a:solidFill>
                <a:latin typeface="Calibri"/>
                <a:ea typeface="Calibri"/>
                <a:cs typeface="Calibri"/>
                <a:sym typeface="Calibri"/>
              </a:rPr>
              <a:t>EnviroTek</a:t>
            </a:r>
            <a:r>
              <a:rPr lang="en-GB" dirty="0">
                <a:solidFill>
                  <a:srgbClr val="1A3966"/>
                </a:solidFill>
                <a:latin typeface="Calibri"/>
                <a:ea typeface="Calibri"/>
                <a:cs typeface="Calibri"/>
                <a:sym typeface="Calibri"/>
              </a:rPr>
              <a:t> case).</a:t>
            </a:r>
            <a:endParaRPr lang="en-GB" b="1" noProof="0" dirty="0">
              <a:solidFill>
                <a:srgbClr val="3FC2E0"/>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M1-C09-A3 (Level 3 – Integrated): </a:t>
            </a:r>
            <a:r>
              <a:rPr lang="en-GB" noProof="0" dirty="0">
                <a:solidFill>
                  <a:srgbClr val="1A3966"/>
                </a:solidFill>
                <a:latin typeface="Calibri"/>
                <a:ea typeface="Calibri"/>
                <a:cs typeface="Calibri"/>
                <a:sym typeface="Calibri"/>
              </a:rPr>
              <a:t>Strategic foresight challenge on future sustainability scenarios.</a:t>
            </a:r>
          </a:p>
          <a:p>
            <a:pPr marL="171450" lvl="0" indent="-171450">
              <a:lnSpc>
                <a:spcPts val="1280"/>
              </a:lnSpc>
              <a:buClr>
                <a:srgbClr val="3FC2E0"/>
              </a:buClr>
              <a:buSzPts val="1300"/>
              <a:buFont typeface="Arial" panose="020B0604020202020204" pitchFamily="34" charset="0"/>
              <a:buChar char="•"/>
            </a:pP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6006FCF3-882B-484E-7D1B-410E77716E66}"/>
              </a:ext>
            </a:extLst>
          </p:cNvPr>
          <p:cNvCxnSpPr>
            <a:cxnSpLocks/>
          </p:cNvCxnSpPr>
          <p:nvPr/>
        </p:nvCxnSpPr>
        <p:spPr>
          <a:xfrm>
            <a:off x="3488888" y="3553820"/>
            <a:ext cx="0" cy="1900036"/>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CF81534-0D2B-4637-3F8E-84C7D2A19ABA}"/>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tip…Ensure clear role briefs so all students understand their stakeholder perspectives</a:t>
            </a:r>
          </a:p>
        </p:txBody>
      </p:sp>
      <p:sp>
        <p:nvSpPr>
          <p:cNvPr id="15" name="Google Shape;1725;p22">
            <a:extLst>
              <a:ext uri="{FF2B5EF4-FFF2-40B4-BE49-F238E27FC236}">
                <a16:creationId xmlns:a16="http://schemas.microsoft.com/office/drawing/2014/main" id="{FF19EF68-C562-E861-6E2D-C4D22591E26B}"/>
              </a:ext>
            </a:extLst>
          </p:cNvPr>
          <p:cNvSpPr/>
          <p:nvPr/>
        </p:nvSpPr>
        <p:spPr>
          <a:xfrm>
            <a:off x="1079977" y="7128570"/>
            <a:ext cx="5718532" cy="2625029"/>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6" name="Google Shape;1738;p22">
            <a:extLst>
              <a:ext uri="{FF2B5EF4-FFF2-40B4-BE49-F238E27FC236}">
                <a16:creationId xmlns:a16="http://schemas.microsoft.com/office/drawing/2014/main" id="{2B77C466-80AD-3901-6A57-3458B6C60674}"/>
              </a:ext>
            </a:extLst>
          </p:cNvPr>
          <p:cNvSpPr txBox="1"/>
          <p:nvPr/>
        </p:nvSpPr>
        <p:spPr>
          <a:xfrm>
            <a:off x="1241235" y="6938971"/>
            <a:ext cx="2332174" cy="3747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Case-Based Learning</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19" name="Google Shape;1727;p22">
            <a:extLst>
              <a:ext uri="{FF2B5EF4-FFF2-40B4-BE49-F238E27FC236}">
                <a16:creationId xmlns:a16="http://schemas.microsoft.com/office/drawing/2014/main" id="{92DCAC48-EC1C-38BB-5A0F-F531E2AC9344}"/>
              </a:ext>
            </a:extLst>
          </p:cNvPr>
          <p:cNvSpPr txBox="1"/>
          <p:nvPr/>
        </p:nvSpPr>
        <p:spPr>
          <a:xfrm>
            <a:off x="1226941" y="7672902"/>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analyse engineering case studies with real or fictional sustainability dilemmas, applying knowledge to practical examples.</a:t>
            </a:r>
          </a:p>
        </p:txBody>
      </p:sp>
      <p:sp>
        <p:nvSpPr>
          <p:cNvPr id="20" name="Google Shape;1736;p22">
            <a:extLst>
              <a:ext uri="{FF2B5EF4-FFF2-40B4-BE49-F238E27FC236}">
                <a16:creationId xmlns:a16="http://schemas.microsoft.com/office/drawing/2014/main" id="{BFDEB2E0-A688-0134-6C3B-F3E209E5FC07}"/>
              </a:ext>
            </a:extLst>
          </p:cNvPr>
          <p:cNvSpPr txBox="1"/>
          <p:nvPr/>
        </p:nvSpPr>
        <p:spPr>
          <a:xfrm>
            <a:off x="3638051" y="7330264"/>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M1-C08-A3 (Level 3 – Integrated): </a:t>
            </a:r>
            <a:r>
              <a:rPr lang="en-GB" noProof="0" dirty="0">
                <a:solidFill>
                  <a:srgbClr val="1A3966"/>
                </a:solidFill>
                <a:latin typeface="Calibri"/>
                <a:ea typeface="Calibri"/>
                <a:cs typeface="Calibri"/>
                <a:sym typeface="Calibri"/>
              </a:rPr>
              <a:t>In-depth analysis of sustainable transition leadership challenges using the </a:t>
            </a:r>
            <a:r>
              <a:rPr lang="en-GB" noProof="0" dirty="0" err="1">
                <a:solidFill>
                  <a:srgbClr val="1A3966"/>
                </a:solidFill>
                <a:latin typeface="Calibri"/>
                <a:ea typeface="Calibri"/>
                <a:cs typeface="Calibri"/>
                <a:sym typeface="Calibri"/>
              </a:rPr>
              <a:t>EnviroTek</a:t>
            </a:r>
            <a:r>
              <a:rPr lang="en-GB" noProof="0" dirty="0">
                <a:solidFill>
                  <a:srgbClr val="1A3966"/>
                </a:solidFill>
                <a:latin typeface="Calibri"/>
                <a:ea typeface="Calibri"/>
                <a:cs typeface="Calibri"/>
                <a:sym typeface="Calibri"/>
              </a:rPr>
              <a:t> case.</a:t>
            </a: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M1-C07-A2 (Level 2 – Advanced): </a:t>
            </a:r>
            <a:r>
              <a:rPr lang="en-GB" noProof="0" dirty="0">
                <a:solidFill>
                  <a:srgbClr val="1A3966"/>
                </a:solidFill>
                <a:latin typeface="Calibri"/>
                <a:ea typeface="Calibri"/>
                <a:cs typeface="Calibri"/>
                <a:sym typeface="Calibri"/>
              </a:rPr>
              <a:t>GreenTech Solar Energy Project case study analysis for sustainable project management.</a:t>
            </a: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M1-C09-A2 (Level 2 – Advanced): </a:t>
            </a:r>
            <a:r>
              <a:rPr lang="en-GB" noProof="0" dirty="0">
                <a:solidFill>
                  <a:srgbClr val="1A3966"/>
                </a:solidFill>
                <a:latin typeface="Calibri"/>
                <a:ea typeface="Calibri"/>
                <a:cs typeface="Calibri"/>
                <a:sym typeface="Calibri"/>
              </a:rPr>
              <a:t>Scenario analysis exercise on long-term sustainability trends and risks.</a:t>
            </a:r>
            <a:endParaRPr lang="en-GB" b="0"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19DE42A9-BA2A-1E92-0E32-5D95154FC923}"/>
              </a:ext>
            </a:extLst>
          </p:cNvPr>
          <p:cNvCxnSpPr>
            <a:cxnSpLocks/>
          </p:cNvCxnSpPr>
          <p:nvPr/>
        </p:nvCxnSpPr>
        <p:spPr>
          <a:xfrm>
            <a:off x="3538295" y="7313753"/>
            <a:ext cx="0" cy="2137625"/>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804BF5B-533E-3B42-4AC6-4B314E032BDF}"/>
              </a:ext>
            </a:extLst>
          </p:cNvPr>
          <p:cNvSpPr txBox="1"/>
          <p:nvPr/>
        </p:nvSpPr>
        <p:spPr>
          <a:xfrm>
            <a:off x="1319520" y="9626378"/>
            <a:ext cx="5239443"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Encourage students to identify key problems, connect them to sustainability competencies, and propose evidence-based recommendations</a:t>
            </a:r>
            <a:r>
              <a:rPr lang="en-GB" sz="1200" b="1" dirty="0">
                <a:solidFill>
                  <a:schemeClr val="bg1"/>
                </a:solidFill>
                <a:latin typeface="Calibri" panose="020F0502020204030204" pitchFamily="34" charset="0"/>
                <a:cs typeface="Calibri" panose="020F0502020204030204" pitchFamily="34" charset="0"/>
              </a:rPr>
              <a:t>.</a:t>
            </a:r>
          </a:p>
        </p:txBody>
      </p:sp>
      <p:pic>
        <p:nvPicPr>
          <p:cNvPr id="26" name="Picture 25">
            <a:extLst>
              <a:ext uri="{FF2B5EF4-FFF2-40B4-BE49-F238E27FC236}">
                <a16:creationId xmlns:a16="http://schemas.microsoft.com/office/drawing/2014/main" id="{71016B7D-F08B-38EC-2A13-00FC721C4ADE}"/>
              </a:ext>
            </a:extLst>
          </p:cNvPr>
          <p:cNvPicPr>
            <a:picLocks noChangeAspect="1"/>
          </p:cNvPicPr>
          <p:nvPr/>
        </p:nvPicPr>
        <p:blipFill>
          <a:blip r:embed="rId3"/>
          <a:stretch>
            <a:fillRect/>
          </a:stretch>
        </p:blipFill>
        <p:spPr>
          <a:xfrm>
            <a:off x="6232496" y="3048354"/>
            <a:ext cx="804676" cy="804676"/>
          </a:xfrm>
          <a:prstGeom prst="rect">
            <a:avLst/>
          </a:prstGeom>
        </p:spPr>
      </p:pic>
      <p:pic>
        <p:nvPicPr>
          <p:cNvPr id="28" name="Picture 27">
            <a:extLst>
              <a:ext uri="{FF2B5EF4-FFF2-40B4-BE49-F238E27FC236}">
                <a16:creationId xmlns:a16="http://schemas.microsoft.com/office/drawing/2014/main" id="{48C232CC-8031-F282-98AE-CEDD1864B7D3}"/>
              </a:ext>
            </a:extLst>
          </p:cNvPr>
          <p:cNvPicPr>
            <a:picLocks noChangeAspect="1"/>
          </p:cNvPicPr>
          <p:nvPr/>
        </p:nvPicPr>
        <p:blipFill>
          <a:blip r:embed="rId4"/>
          <a:stretch>
            <a:fillRect/>
          </a:stretch>
        </p:blipFill>
        <p:spPr>
          <a:xfrm>
            <a:off x="6292771" y="6672248"/>
            <a:ext cx="954931" cy="954931"/>
          </a:xfrm>
          <a:prstGeom prst="rect">
            <a:avLst/>
          </a:prstGeom>
        </p:spPr>
      </p:pic>
      <p:sp>
        <p:nvSpPr>
          <p:cNvPr id="30" name="Google Shape;1738;p22">
            <a:extLst>
              <a:ext uri="{FF2B5EF4-FFF2-40B4-BE49-F238E27FC236}">
                <a16:creationId xmlns:a16="http://schemas.microsoft.com/office/drawing/2014/main" id="{66F254B3-6AD1-A390-9676-2BA75A9D0379}"/>
              </a:ext>
            </a:extLst>
          </p:cNvPr>
          <p:cNvSpPr txBox="1"/>
          <p:nvPr/>
        </p:nvSpPr>
        <p:spPr>
          <a:xfrm>
            <a:off x="1031235" y="1487549"/>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spTree>
    <p:extLst>
      <p:ext uri="{BB962C8B-B14F-4D97-AF65-F5344CB8AC3E}">
        <p14:creationId xmlns:p14="http://schemas.microsoft.com/office/powerpoint/2010/main" val="3154508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4B8DBEDB-3D1F-CE54-9FDC-5D8E57C81BAD}"/>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E078B194-7C27-7AF9-2B44-3BC86DF66D13}"/>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637FC66C-6928-CD1A-6136-105493A09298}"/>
              </a:ext>
            </a:extLst>
          </p:cNvPr>
          <p:cNvSpPr/>
          <p:nvPr/>
        </p:nvSpPr>
        <p:spPr>
          <a:xfrm>
            <a:off x="955015" y="2014772"/>
            <a:ext cx="6247635"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1.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35E14158-A496-FBF8-B2FC-1CED37453ADF}"/>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96FE6F5-544B-2406-2A0C-EABE601C7286}"/>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1D27734C-0617-0DDA-5766-65E9775B97C6}"/>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CFCEBADE-A4AF-0B59-387B-A869C9C7783E}"/>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10264E49-99EC-151C-C172-DB2CFEB5B2DF}"/>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523D5494-3796-8953-2B35-66D01137590F}"/>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42892A51-3A3A-95B6-3872-488C2BC11C78}"/>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BE01BF53-B41D-DAA3-7D1C-1D57D6E86A14}"/>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3FC2E0"/>
                  </a:solidFill>
                  <a:latin typeface="Calibri" panose="020F0502020204030204" pitchFamily="34" charset="0"/>
                  <a:ea typeface="Calibri"/>
                  <a:cs typeface="Calibri" panose="020F0502020204030204" pitchFamily="34" charset="0"/>
                  <a:sym typeface="Calibri"/>
                </a:rPr>
                <a:t>Module 1</a:t>
              </a:r>
              <a:endParaRPr lang="en-GB" sz="2700" b="1" u="none" strike="noStrike" cap="none" noProof="0" dirty="0">
                <a:solidFill>
                  <a:srgbClr val="3FC2E0"/>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565B4AB4-8DEE-8B35-C522-8495384A601B}"/>
              </a:ext>
            </a:extLst>
          </p:cNvPr>
          <p:cNvSpPr/>
          <p:nvPr/>
        </p:nvSpPr>
        <p:spPr>
          <a:xfrm>
            <a:off x="1129935" y="3410664"/>
            <a:ext cx="5718532" cy="2286467"/>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870D2766-60A1-156F-4C89-B42962B9B438}"/>
              </a:ext>
            </a:extLst>
          </p:cNvPr>
          <p:cNvSpPr txBox="1"/>
          <p:nvPr/>
        </p:nvSpPr>
        <p:spPr>
          <a:xfrm>
            <a:off x="1337714" y="3930113"/>
            <a:ext cx="2070816" cy="1339137"/>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work in teams to solve complex, real-world sustainability challenges, applying problem-solving and critical thinking.</a:t>
            </a:r>
          </a:p>
        </p:txBody>
      </p:sp>
      <p:sp>
        <p:nvSpPr>
          <p:cNvPr id="42" name="Google Shape;1738;p22">
            <a:extLst>
              <a:ext uri="{FF2B5EF4-FFF2-40B4-BE49-F238E27FC236}">
                <a16:creationId xmlns:a16="http://schemas.microsoft.com/office/drawing/2014/main" id="{59FD90A5-BAD1-7F81-93EA-60BA4294D102}"/>
              </a:ext>
            </a:extLst>
          </p:cNvPr>
          <p:cNvSpPr txBox="1"/>
          <p:nvPr/>
        </p:nvSpPr>
        <p:spPr>
          <a:xfrm>
            <a:off x="1276348" y="3263259"/>
            <a:ext cx="3130575" cy="2719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Problem-Based Learning (PBL)</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47" name="Google Shape;1736;p22">
            <a:extLst>
              <a:ext uri="{FF2B5EF4-FFF2-40B4-BE49-F238E27FC236}">
                <a16:creationId xmlns:a16="http://schemas.microsoft.com/office/drawing/2014/main" id="{BDD5E411-D3C9-C382-ABDA-7FF506F59DA6}"/>
              </a:ext>
            </a:extLst>
          </p:cNvPr>
          <p:cNvSpPr txBox="1"/>
          <p:nvPr/>
        </p:nvSpPr>
        <p:spPr>
          <a:xfrm>
            <a:off x="3616309" y="3659797"/>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M1-C08-A2 (Level 2 – Advanced): </a:t>
            </a:r>
            <a:r>
              <a:rPr lang="en-GB" noProof="0" dirty="0">
                <a:solidFill>
                  <a:srgbClr val="1A3966"/>
                </a:solidFill>
                <a:latin typeface="Calibri"/>
                <a:ea typeface="Calibri"/>
                <a:cs typeface="Calibri"/>
                <a:sym typeface="Calibri"/>
              </a:rPr>
              <a:t>Strategic transition planning for </a:t>
            </a:r>
            <a:r>
              <a:rPr lang="en-GB" noProof="0" dirty="0" err="1">
                <a:solidFill>
                  <a:srgbClr val="1A3966"/>
                </a:solidFill>
                <a:latin typeface="Calibri"/>
                <a:ea typeface="Calibri"/>
                <a:cs typeface="Calibri"/>
                <a:sym typeface="Calibri"/>
              </a:rPr>
              <a:t>EnviroTek</a:t>
            </a:r>
            <a:r>
              <a:rPr lang="en-GB" noProof="0" dirty="0">
                <a:solidFill>
                  <a:srgbClr val="1A3966"/>
                </a:solidFill>
                <a:latin typeface="Calibri"/>
                <a:ea typeface="Calibri"/>
                <a:cs typeface="Calibri"/>
                <a:sym typeface="Calibri"/>
              </a:rPr>
              <a:t>.</a:t>
            </a: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M1-C09-A2 (Level 2 – Advanced): </a:t>
            </a:r>
            <a:r>
              <a:rPr lang="en-GB" noProof="0" dirty="0">
                <a:solidFill>
                  <a:srgbClr val="1A3966"/>
                </a:solidFill>
                <a:latin typeface="Calibri"/>
                <a:ea typeface="Calibri"/>
                <a:cs typeface="Calibri"/>
                <a:sym typeface="Calibri"/>
              </a:rPr>
              <a:t>Developing adaptive strategies for future sustainability scenarios.</a:t>
            </a: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D015AD8E-2A96-C874-7F31-3EDF68454BA6}"/>
              </a:ext>
            </a:extLst>
          </p:cNvPr>
          <p:cNvCxnSpPr>
            <a:cxnSpLocks/>
          </p:cNvCxnSpPr>
          <p:nvPr/>
        </p:nvCxnSpPr>
        <p:spPr>
          <a:xfrm>
            <a:off x="3488888" y="3553820"/>
            <a:ext cx="0" cy="1900036"/>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9C8555-A537-04A9-67E5-2FB31B9BB8B3}"/>
              </a:ext>
            </a:extLst>
          </p:cNvPr>
          <p:cNvSpPr txBox="1"/>
          <p:nvPr/>
        </p:nvSpPr>
        <p:spPr>
          <a:xfrm>
            <a:off x="1457484" y="5628399"/>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tip…Guide teams with clear problem statements and provide interim feedback to keep discussions focused and productive.</a:t>
            </a:r>
          </a:p>
        </p:txBody>
      </p:sp>
      <p:sp>
        <p:nvSpPr>
          <p:cNvPr id="15" name="Google Shape;1725;p22">
            <a:extLst>
              <a:ext uri="{FF2B5EF4-FFF2-40B4-BE49-F238E27FC236}">
                <a16:creationId xmlns:a16="http://schemas.microsoft.com/office/drawing/2014/main" id="{B368AE46-3587-9730-A582-E64603B298CD}"/>
              </a:ext>
            </a:extLst>
          </p:cNvPr>
          <p:cNvSpPr/>
          <p:nvPr/>
        </p:nvSpPr>
        <p:spPr>
          <a:xfrm>
            <a:off x="1079977" y="7128571"/>
            <a:ext cx="5718532" cy="2456896"/>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6" name="Google Shape;1738;p22">
            <a:extLst>
              <a:ext uri="{FF2B5EF4-FFF2-40B4-BE49-F238E27FC236}">
                <a16:creationId xmlns:a16="http://schemas.microsoft.com/office/drawing/2014/main" id="{37F55972-DDEE-1C96-83B7-671573AEA0D4}"/>
              </a:ext>
            </a:extLst>
          </p:cNvPr>
          <p:cNvSpPr txBox="1"/>
          <p:nvPr/>
        </p:nvSpPr>
        <p:spPr>
          <a:xfrm>
            <a:off x="1241235" y="6938971"/>
            <a:ext cx="2332174" cy="3747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Design Thinking</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19" name="Google Shape;1727;p22">
            <a:extLst>
              <a:ext uri="{FF2B5EF4-FFF2-40B4-BE49-F238E27FC236}">
                <a16:creationId xmlns:a16="http://schemas.microsoft.com/office/drawing/2014/main" id="{D241F757-4357-8BBF-1BB2-B3B757E4AF84}"/>
              </a:ext>
            </a:extLst>
          </p:cNvPr>
          <p:cNvSpPr txBox="1"/>
          <p:nvPr/>
        </p:nvSpPr>
        <p:spPr>
          <a:xfrm>
            <a:off x="1226941" y="7672902"/>
            <a:ext cx="2261947"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A structured, human-centred approach encouraging innovation, empathy, and creativity in developing sustainable solutions.</a:t>
            </a:r>
          </a:p>
        </p:txBody>
      </p:sp>
      <p:sp>
        <p:nvSpPr>
          <p:cNvPr id="20" name="Google Shape;1736;p22">
            <a:extLst>
              <a:ext uri="{FF2B5EF4-FFF2-40B4-BE49-F238E27FC236}">
                <a16:creationId xmlns:a16="http://schemas.microsoft.com/office/drawing/2014/main" id="{91856F2F-E936-D3C0-49AF-48F72F95DE77}"/>
              </a:ext>
            </a:extLst>
          </p:cNvPr>
          <p:cNvSpPr txBox="1"/>
          <p:nvPr/>
        </p:nvSpPr>
        <p:spPr>
          <a:xfrm>
            <a:off x="3725176" y="7732463"/>
            <a:ext cx="3060699" cy="1249111"/>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M1-C08-A3 (Level 3 – Integrated): </a:t>
            </a:r>
            <a:r>
              <a:rPr lang="en-GB" noProof="0" dirty="0">
                <a:solidFill>
                  <a:srgbClr val="1A3966"/>
                </a:solidFill>
                <a:latin typeface="Calibri"/>
                <a:ea typeface="Calibri"/>
                <a:cs typeface="Calibri"/>
                <a:sym typeface="Calibri"/>
              </a:rPr>
              <a:t>Creating actionable sustainability strategies in </a:t>
            </a:r>
            <a:r>
              <a:rPr lang="en-GB" noProof="0" dirty="0" err="1">
                <a:solidFill>
                  <a:srgbClr val="1A3966"/>
                </a:solidFill>
                <a:latin typeface="Calibri"/>
                <a:ea typeface="Calibri"/>
                <a:cs typeface="Calibri"/>
                <a:sym typeface="Calibri"/>
              </a:rPr>
              <a:t>EnviroTek</a:t>
            </a:r>
            <a:r>
              <a:rPr lang="en-GB" noProof="0" dirty="0">
                <a:solidFill>
                  <a:srgbClr val="1A3966"/>
                </a:solidFill>
                <a:latin typeface="Calibri"/>
                <a:ea typeface="Calibri"/>
                <a:cs typeface="Calibri"/>
                <a:sym typeface="Calibri"/>
              </a:rPr>
              <a:t> analysis.</a:t>
            </a:r>
            <a:endParaRPr lang="en-GB" b="0"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D2A53CC9-8838-1041-603C-EDD538F3A147}"/>
              </a:ext>
            </a:extLst>
          </p:cNvPr>
          <p:cNvCxnSpPr>
            <a:cxnSpLocks/>
          </p:cNvCxnSpPr>
          <p:nvPr/>
        </p:nvCxnSpPr>
        <p:spPr>
          <a:xfrm>
            <a:off x="3538295" y="7313753"/>
            <a:ext cx="0" cy="2137625"/>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D02C8FD-0467-3E14-3E0D-AD984B100175}"/>
              </a:ext>
            </a:extLst>
          </p:cNvPr>
          <p:cNvSpPr txBox="1"/>
          <p:nvPr/>
        </p:nvSpPr>
        <p:spPr>
          <a:xfrm>
            <a:off x="1276348" y="9539816"/>
            <a:ext cx="5239443"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Encourage students to identify key issues, discuss multiple perspectives, and justify their recommendations with evidence.</a:t>
            </a:r>
            <a:endParaRPr lang="en-GB" sz="1200" b="1" dirty="0">
              <a:solidFill>
                <a:schemeClr val="bg1"/>
              </a:solidFill>
              <a:latin typeface="Calibri" panose="020F0502020204030204" pitchFamily="34" charset="0"/>
              <a:cs typeface="Calibri" panose="020F0502020204030204" pitchFamily="34" charset="0"/>
            </a:endParaRPr>
          </a:p>
        </p:txBody>
      </p:sp>
      <p:sp>
        <p:nvSpPr>
          <p:cNvPr id="25" name="Google Shape;1738;p22">
            <a:extLst>
              <a:ext uri="{FF2B5EF4-FFF2-40B4-BE49-F238E27FC236}">
                <a16:creationId xmlns:a16="http://schemas.microsoft.com/office/drawing/2014/main" id="{E1D2829E-BBB2-6C61-0E30-069F38275DC5}"/>
              </a:ext>
            </a:extLst>
          </p:cNvPr>
          <p:cNvSpPr txBox="1"/>
          <p:nvPr/>
        </p:nvSpPr>
        <p:spPr>
          <a:xfrm>
            <a:off x="1074135" y="1502872"/>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pic>
        <p:nvPicPr>
          <p:cNvPr id="26" name="Picture 25">
            <a:extLst>
              <a:ext uri="{FF2B5EF4-FFF2-40B4-BE49-F238E27FC236}">
                <a16:creationId xmlns:a16="http://schemas.microsoft.com/office/drawing/2014/main" id="{1D629365-F25C-C9FE-E02F-C0E3271E644A}"/>
              </a:ext>
            </a:extLst>
          </p:cNvPr>
          <p:cNvPicPr>
            <a:picLocks noChangeAspect="1"/>
          </p:cNvPicPr>
          <p:nvPr/>
        </p:nvPicPr>
        <p:blipFill>
          <a:blip r:embed="rId3"/>
          <a:stretch>
            <a:fillRect/>
          </a:stretch>
        </p:blipFill>
        <p:spPr>
          <a:xfrm>
            <a:off x="6392702" y="2931988"/>
            <a:ext cx="809948" cy="809948"/>
          </a:xfrm>
          <a:prstGeom prst="rect">
            <a:avLst/>
          </a:prstGeom>
        </p:spPr>
      </p:pic>
      <p:pic>
        <p:nvPicPr>
          <p:cNvPr id="27" name="Picture 26">
            <a:extLst>
              <a:ext uri="{FF2B5EF4-FFF2-40B4-BE49-F238E27FC236}">
                <a16:creationId xmlns:a16="http://schemas.microsoft.com/office/drawing/2014/main" id="{67F1B387-E186-172D-F046-A3BCD0DF4660}"/>
              </a:ext>
            </a:extLst>
          </p:cNvPr>
          <p:cNvPicPr>
            <a:picLocks noChangeAspect="1"/>
          </p:cNvPicPr>
          <p:nvPr/>
        </p:nvPicPr>
        <p:blipFill>
          <a:blip r:embed="rId4"/>
          <a:stretch>
            <a:fillRect/>
          </a:stretch>
        </p:blipFill>
        <p:spPr>
          <a:xfrm>
            <a:off x="6363284" y="6717270"/>
            <a:ext cx="596483" cy="596483"/>
          </a:xfrm>
          <a:prstGeom prst="rect">
            <a:avLst/>
          </a:prstGeom>
        </p:spPr>
      </p:pic>
    </p:spTree>
    <p:extLst>
      <p:ext uri="{BB962C8B-B14F-4D97-AF65-F5344CB8AC3E}">
        <p14:creationId xmlns:p14="http://schemas.microsoft.com/office/powerpoint/2010/main" val="1264281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F1F28FF6-B0C2-35BF-E8E2-17880CB7CBF3}"/>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18789351-3D99-14F8-3E2D-A1DA3113271A}"/>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CB34AD55-5BA4-2F67-93B3-F82437E7F47B}"/>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highlights the digital pedagogies applied in Module 1, focusing on flexible, online methods that engage students with key sustainability concepts. These pedagogies support self-paced learning and can complement classroom activities.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43A56C00-10BC-AB75-0917-DEF74B3AF80E}"/>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E528E4C-8AC2-D625-E97E-D6451C78DF1F}"/>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BE548779-AE58-3C88-3254-A8B4205E68C7}"/>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62FB1605-C56D-A6C8-4868-47A1CA1B9FBC}"/>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7FABB970-BA36-94F7-C752-DB01A9DB157D}"/>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11E9670D-C192-9577-B252-87A91F02C6C3}"/>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1DBC7DD2-5522-97CE-5548-08440B645AD7}"/>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B008764E-E80D-8EBC-3C04-F38810D37F07}"/>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3FC2E0"/>
                  </a:solidFill>
                  <a:latin typeface="Calibri" panose="020F0502020204030204" pitchFamily="34" charset="0"/>
                  <a:ea typeface="Calibri"/>
                  <a:cs typeface="Calibri" panose="020F0502020204030204" pitchFamily="34" charset="0"/>
                  <a:sym typeface="Calibri"/>
                </a:rPr>
                <a:t>Module 1</a:t>
              </a:r>
              <a:endParaRPr lang="en-GB" sz="2700" b="1" u="none" strike="noStrike" cap="none" noProof="0" dirty="0">
                <a:solidFill>
                  <a:srgbClr val="3FC2E0"/>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88D11090-8AD4-0E81-1B8B-46238253F098}"/>
              </a:ext>
            </a:extLst>
          </p:cNvPr>
          <p:cNvSpPr/>
          <p:nvPr/>
        </p:nvSpPr>
        <p:spPr>
          <a:xfrm>
            <a:off x="1129935" y="3410664"/>
            <a:ext cx="5718532" cy="2286467"/>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84F7942E-CC8E-02D6-1F46-1870D0B4DBB7}"/>
              </a:ext>
            </a:extLst>
          </p:cNvPr>
          <p:cNvSpPr txBox="1"/>
          <p:nvPr/>
        </p:nvSpPr>
        <p:spPr>
          <a:xfrm>
            <a:off x="1337714" y="3930113"/>
            <a:ext cx="2070816" cy="1339137"/>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engage with OER videos or readings before class so class time can focus on applying concepts, problem-solving, or discussions.</a:t>
            </a:r>
          </a:p>
        </p:txBody>
      </p:sp>
      <p:sp>
        <p:nvSpPr>
          <p:cNvPr id="42" name="Google Shape;1738;p22">
            <a:extLst>
              <a:ext uri="{FF2B5EF4-FFF2-40B4-BE49-F238E27FC236}">
                <a16:creationId xmlns:a16="http://schemas.microsoft.com/office/drawing/2014/main" id="{C317A44C-6D51-13BD-4886-AF4725650970}"/>
              </a:ext>
            </a:extLst>
          </p:cNvPr>
          <p:cNvSpPr txBox="1"/>
          <p:nvPr/>
        </p:nvSpPr>
        <p:spPr>
          <a:xfrm>
            <a:off x="1276348" y="3263259"/>
            <a:ext cx="3130575" cy="2719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Flipped Classroom</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47" name="Google Shape;1736;p22">
            <a:extLst>
              <a:ext uri="{FF2B5EF4-FFF2-40B4-BE49-F238E27FC236}">
                <a16:creationId xmlns:a16="http://schemas.microsoft.com/office/drawing/2014/main" id="{EA2F6811-1F3A-42BC-C7F4-ACFC0EE6A702}"/>
              </a:ext>
            </a:extLst>
          </p:cNvPr>
          <p:cNvSpPr txBox="1"/>
          <p:nvPr/>
        </p:nvSpPr>
        <p:spPr>
          <a:xfrm>
            <a:off x="3603390" y="3851094"/>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M1-C07-A3 (Level 3 – Integrated): </a:t>
            </a:r>
            <a:r>
              <a:rPr lang="en-GB" noProof="0" dirty="0">
                <a:solidFill>
                  <a:srgbClr val="1A3966"/>
                </a:solidFill>
                <a:latin typeface="Calibri"/>
                <a:ea typeface="Calibri"/>
                <a:cs typeface="Calibri"/>
                <a:sym typeface="Calibri"/>
              </a:rPr>
              <a:t>Pre-class resources to prepare for the Green Junction stakeholder negotiation.</a:t>
            </a: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7DDD58B8-3F51-46E6-EC22-71FF8EB8808E}"/>
              </a:ext>
            </a:extLst>
          </p:cNvPr>
          <p:cNvCxnSpPr>
            <a:cxnSpLocks/>
          </p:cNvCxnSpPr>
          <p:nvPr/>
        </p:nvCxnSpPr>
        <p:spPr>
          <a:xfrm>
            <a:off x="3488888" y="3553820"/>
            <a:ext cx="0" cy="1900036"/>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669836-E189-94FB-03B8-92B87483E260}"/>
              </a:ext>
            </a:extLst>
          </p:cNvPr>
          <p:cNvSpPr txBox="1"/>
          <p:nvPr/>
        </p:nvSpPr>
        <p:spPr>
          <a:xfrm>
            <a:off x="1457484" y="5628399"/>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tip…Assign clear pre-class tasks and set expectations so students come prepared to actively participate.</a:t>
            </a:r>
          </a:p>
        </p:txBody>
      </p:sp>
      <p:sp>
        <p:nvSpPr>
          <p:cNvPr id="15" name="Google Shape;1725;p22">
            <a:extLst>
              <a:ext uri="{FF2B5EF4-FFF2-40B4-BE49-F238E27FC236}">
                <a16:creationId xmlns:a16="http://schemas.microsoft.com/office/drawing/2014/main" id="{428ADDBB-1AA4-86D1-DC1F-3CE91519A1B6}"/>
              </a:ext>
            </a:extLst>
          </p:cNvPr>
          <p:cNvSpPr/>
          <p:nvPr/>
        </p:nvSpPr>
        <p:spPr>
          <a:xfrm>
            <a:off x="1079977" y="7128571"/>
            <a:ext cx="5718532" cy="2456896"/>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6" name="Google Shape;1738;p22">
            <a:extLst>
              <a:ext uri="{FF2B5EF4-FFF2-40B4-BE49-F238E27FC236}">
                <a16:creationId xmlns:a16="http://schemas.microsoft.com/office/drawing/2014/main" id="{9471D580-22BF-76C0-0478-47AFB498258F}"/>
              </a:ext>
            </a:extLst>
          </p:cNvPr>
          <p:cNvSpPr txBox="1"/>
          <p:nvPr/>
        </p:nvSpPr>
        <p:spPr>
          <a:xfrm>
            <a:off x="1241235" y="6938971"/>
            <a:ext cx="2332174" cy="3747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Microlearning</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19" name="Google Shape;1727;p22">
            <a:extLst>
              <a:ext uri="{FF2B5EF4-FFF2-40B4-BE49-F238E27FC236}">
                <a16:creationId xmlns:a16="http://schemas.microsoft.com/office/drawing/2014/main" id="{8FE99BEB-77DB-99FA-6B70-E250D3D2D745}"/>
              </a:ext>
            </a:extLst>
          </p:cNvPr>
          <p:cNvSpPr txBox="1"/>
          <p:nvPr/>
        </p:nvSpPr>
        <p:spPr>
          <a:xfrm>
            <a:off x="1226941" y="7672902"/>
            <a:ext cx="2261947"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Short, focused digital learning units like videos, infographics, or quizzes to introduce or reinforce sustainability concepts.</a:t>
            </a:r>
          </a:p>
        </p:txBody>
      </p:sp>
      <p:sp>
        <p:nvSpPr>
          <p:cNvPr id="20" name="Google Shape;1736;p22">
            <a:extLst>
              <a:ext uri="{FF2B5EF4-FFF2-40B4-BE49-F238E27FC236}">
                <a16:creationId xmlns:a16="http://schemas.microsoft.com/office/drawing/2014/main" id="{CADA9F2F-1859-D350-431B-F72D30489EF0}"/>
              </a:ext>
            </a:extLst>
          </p:cNvPr>
          <p:cNvSpPr txBox="1"/>
          <p:nvPr/>
        </p:nvSpPr>
        <p:spPr>
          <a:xfrm>
            <a:off x="3725176" y="7732463"/>
            <a:ext cx="3060699" cy="1249111"/>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M1-C08-A1 (Level 1 – Basic): </a:t>
            </a:r>
            <a:r>
              <a:rPr lang="en-GB" noProof="0" dirty="0">
                <a:solidFill>
                  <a:srgbClr val="1A3966"/>
                </a:solidFill>
                <a:latin typeface="Calibri"/>
                <a:ea typeface="Calibri"/>
                <a:cs typeface="Calibri"/>
                <a:sym typeface="Calibri"/>
              </a:rPr>
              <a:t>Quick quizzes on sustainable leadership fundamentals.</a:t>
            </a: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M1-C07-A1 (Level 1 – Basic): </a:t>
            </a:r>
            <a:r>
              <a:rPr lang="en-GB" noProof="0" dirty="0">
                <a:solidFill>
                  <a:srgbClr val="1A3966"/>
                </a:solidFill>
                <a:latin typeface="Calibri"/>
                <a:ea typeface="Calibri"/>
                <a:cs typeface="Calibri"/>
                <a:sym typeface="Calibri"/>
              </a:rPr>
              <a:t>Short quizzes introducing sustainable project management concepts.</a:t>
            </a:r>
            <a:endParaRPr lang="en-GB" b="0"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2F1150C9-7620-DBE7-F915-0BE3B79D2B44}"/>
              </a:ext>
            </a:extLst>
          </p:cNvPr>
          <p:cNvCxnSpPr>
            <a:cxnSpLocks/>
          </p:cNvCxnSpPr>
          <p:nvPr/>
        </p:nvCxnSpPr>
        <p:spPr>
          <a:xfrm>
            <a:off x="3538295" y="7313753"/>
            <a:ext cx="0" cy="2137625"/>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2D1ECC-CE0B-1AD2-5EB5-3D6D8C2B1774}"/>
              </a:ext>
            </a:extLst>
          </p:cNvPr>
          <p:cNvSpPr txBox="1"/>
          <p:nvPr/>
        </p:nvSpPr>
        <p:spPr>
          <a:xfrm>
            <a:off x="1276348" y="9539816"/>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tip…Use microlearning as pre-class warm-ups or revision tools to check understanding.</a:t>
            </a:r>
            <a:endParaRPr lang="en-GB" sz="1200" b="1" dirty="0">
              <a:solidFill>
                <a:schemeClr val="bg1"/>
              </a:solidFill>
              <a:latin typeface="Calibri" panose="020F0502020204030204" pitchFamily="34" charset="0"/>
              <a:cs typeface="Calibri" panose="020F0502020204030204" pitchFamily="34" charset="0"/>
            </a:endParaRPr>
          </a:p>
        </p:txBody>
      </p:sp>
      <p:sp>
        <p:nvSpPr>
          <p:cNvPr id="4" name="Google Shape;1738;p22">
            <a:extLst>
              <a:ext uri="{FF2B5EF4-FFF2-40B4-BE49-F238E27FC236}">
                <a16:creationId xmlns:a16="http://schemas.microsoft.com/office/drawing/2014/main" id="{52CD964F-5715-16D0-A6D0-0C98BE182A67}"/>
              </a:ext>
            </a:extLst>
          </p:cNvPr>
          <p:cNvSpPr txBox="1"/>
          <p:nvPr/>
        </p:nvSpPr>
        <p:spPr>
          <a:xfrm>
            <a:off x="988178" y="1472555"/>
            <a:ext cx="2552244" cy="415060"/>
          </a:xfrm>
          <a:prstGeom prst="rect">
            <a:avLst/>
          </a:prstGeom>
          <a:solidFill>
            <a:srgbClr val="EEC7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Digital Pedagogies</a:t>
            </a:r>
          </a:p>
        </p:txBody>
      </p:sp>
      <p:pic>
        <p:nvPicPr>
          <p:cNvPr id="24" name="Picture 23">
            <a:extLst>
              <a:ext uri="{FF2B5EF4-FFF2-40B4-BE49-F238E27FC236}">
                <a16:creationId xmlns:a16="http://schemas.microsoft.com/office/drawing/2014/main" id="{8465C54B-7F15-16C1-8DE2-49F4E4C65472}"/>
              </a:ext>
            </a:extLst>
          </p:cNvPr>
          <p:cNvPicPr>
            <a:picLocks noChangeAspect="1"/>
          </p:cNvPicPr>
          <p:nvPr/>
        </p:nvPicPr>
        <p:blipFill>
          <a:blip r:embed="rId3"/>
          <a:stretch>
            <a:fillRect/>
          </a:stretch>
        </p:blipFill>
        <p:spPr>
          <a:xfrm>
            <a:off x="6359421" y="3063742"/>
            <a:ext cx="749090" cy="749090"/>
          </a:xfrm>
          <a:prstGeom prst="rect">
            <a:avLst/>
          </a:prstGeom>
        </p:spPr>
      </p:pic>
      <p:pic>
        <p:nvPicPr>
          <p:cNvPr id="26" name="Picture 25">
            <a:extLst>
              <a:ext uri="{FF2B5EF4-FFF2-40B4-BE49-F238E27FC236}">
                <a16:creationId xmlns:a16="http://schemas.microsoft.com/office/drawing/2014/main" id="{FAA599CD-0328-A555-483C-49463534DA1B}"/>
              </a:ext>
            </a:extLst>
          </p:cNvPr>
          <p:cNvPicPr>
            <a:picLocks noChangeAspect="1"/>
          </p:cNvPicPr>
          <p:nvPr/>
        </p:nvPicPr>
        <p:blipFill>
          <a:blip r:embed="rId4"/>
          <a:stretch>
            <a:fillRect/>
          </a:stretch>
        </p:blipFill>
        <p:spPr>
          <a:xfrm>
            <a:off x="6108275" y="6572871"/>
            <a:ext cx="1012560" cy="1012560"/>
          </a:xfrm>
          <a:prstGeom prst="rect">
            <a:avLst/>
          </a:prstGeom>
        </p:spPr>
      </p:pic>
    </p:spTree>
    <p:extLst>
      <p:ext uri="{BB962C8B-B14F-4D97-AF65-F5344CB8AC3E}">
        <p14:creationId xmlns:p14="http://schemas.microsoft.com/office/powerpoint/2010/main" val="26899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BE2FEBDD-5BF3-B006-8405-B4E707B6A544}"/>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962A7CCA-08F1-A6B0-0252-D4BD6E74B38E}"/>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F1F94EFF-6785-75CF-689F-19EABAC10E97}"/>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highlights the digital pedagogies applied in Module 1, focusing on flexible, online methods that engage students with key sustainability concepts. These pedagogies support self-paced learning and can complement classroom activities.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428E658D-A849-4E6F-E4BD-2DD81FE6A198}"/>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B2C33C0-49D1-EEB8-7110-7374A2748B2C}"/>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F6493CBF-5C5D-F004-DA03-27A97CF98B21}"/>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7BF03E9E-24EC-CF74-E58B-CD2CFFE62883}"/>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BDE274B4-3B5C-6280-176E-414E550CCBC6}"/>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589403D4-8ADF-D61A-FDB3-27866BDA903E}"/>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66F0933E-A0CB-81E3-E0B6-9A74B07AB80F}"/>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117E9609-0D2C-5B19-4421-0F802CD9A8BF}"/>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3FC2E0"/>
                  </a:solidFill>
                  <a:latin typeface="Calibri" panose="020F0502020204030204" pitchFamily="34" charset="0"/>
                  <a:ea typeface="Calibri"/>
                  <a:cs typeface="Calibri" panose="020F0502020204030204" pitchFamily="34" charset="0"/>
                  <a:sym typeface="Calibri"/>
                </a:rPr>
                <a:t>Module 1</a:t>
              </a:r>
              <a:endParaRPr lang="en-GB" sz="2700" b="1" u="none" strike="noStrike" cap="none" noProof="0" dirty="0">
                <a:solidFill>
                  <a:srgbClr val="3FC2E0"/>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E32DFF13-8844-E81C-A855-452AB8BB0D18}"/>
              </a:ext>
            </a:extLst>
          </p:cNvPr>
          <p:cNvSpPr/>
          <p:nvPr/>
        </p:nvSpPr>
        <p:spPr>
          <a:xfrm>
            <a:off x="1129935" y="3410664"/>
            <a:ext cx="5718532" cy="2286467"/>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1D9BFDEF-BF93-E685-B14C-CE8939890806}"/>
              </a:ext>
            </a:extLst>
          </p:cNvPr>
          <p:cNvSpPr txBox="1"/>
          <p:nvPr/>
        </p:nvSpPr>
        <p:spPr>
          <a:xfrm>
            <a:off x="1337714" y="3930113"/>
            <a:ext cx="2070816" cy="1339137"/>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explore curated online resources to investigate sustainability topics, synthesise findings, and present their conclusions.</a:t>
            </a:r>
          </a:p>
        </p:txBody>
      </p:sp>
      <p:sp>
        <p:nvSpPr>
          <p:cNvPr id="42" name="Google Shape;1738;p22">
            <a:extLst>
              <a:ext uri="{FF2B5EF4-FFF2-40B4-BE49-F238E27FC236}">
                <a16:creationId xmlns:a16="http://schemas.microsoft.com/office/drawing/2014/main" id="{56D46977-5B61-8854-9A34-79DBA13C0062}"/>
              </a:ext>
            </a:extLst>
          </p:cNvPr>
          <p:cNvSpPr txBox="1"/>
          <p:nvPr/>
        </p:nvSpPr>
        <p:spPr>
          <a:xfrm>
            <a:off x="1276348" y="3263259"/>
            <a:ext cx="3130575" cy="2719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WebQuests / Guided Inquiry </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47" name="Google Shape;1736;p22">
            <a:extLst>
              <a:ext uri="{FF2B5EF4-FFF2-40B4-BE49-F238E27FC236}">
                <a16:creationId xmlns:a16="http://schemas.microsoft.com/office/drawing/2014/main" id="{3A542B34-2E38-B186-C70B-E81DFA4B9356}"/>
              </a:ext>
            </a:extLst>
          </p:cNvPr>
          <p:cNvSpPr txBox="1"/>
          <p:nvPr/>
        </p:nvSpPr>
        <p:spPr>
          <a:xfrm>
            <a:off x="3673924" y="4012167"/>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dirty="0">
              <a:solidFill>
                <a:srgbClr val="1A3966"/>
              </a:solidFill>
              <a:latin typeface="Calibri"/>
              <a:ea typeface="Calibri"/>
              <a:cs typeface="Calibri"/>
              <a:sym typeface="Calibri"/>
            </a:endParaRPr>
          </a:p>
          <a:p>
            <a:pPr marL="285750" lvl="0" indent="-2857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M1-C07-A1 (Level 1 – Basic): </a:t>
            </a:r>
            <a:r>
              <a:rPr lang="en-GB" noProof="0" dirty="0">
                <a:solidFill>
                  <a:srgbClr val="1A3966"/>
                </a:solidFill>
                <a:latin typeface="Calibri"/>
                <a:ea typeface="Calibri"/>
                <a:cs typeface="Calibri"/>
                <a:sym typeface="Calibri"/>
              </a:rPr>
              <a:t>Guided online research on strategic planning and project risk management.</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C6E46A58-0F25-D7B4-93B7-5C4B82C4DF06}"/>
              </a:ext>
            </a:extLst>
          </p:cNvPr>
          <p:cNvCxnSpPr>
            <a:cxnSpLocks/>
          </p:cNvCxnSpPr>
          <p:nvPr/>
        </p:nvCxnSpPr>
        <p:spPr>
          <a:xfrm>
            <a:off x="3488888" y="3553820"/>
            <a:ext cx="0" cy="1900036"/>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83B6AE-1860-D2D0-A306-981BE1CAD009}"/>
              </a:ext>
            </a:extLst>
          </p:cNvPr>
          <p:cNvSpPr txBox="1"/>
          <p:nvPr/>
        </p:nvSpPr>
        <p:spPr>
          <a:xfrm>
            <a:off x="1457484" y="5628399"/>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Provide a clear list of reliable sources and a structured worksheet to guide inquiry.</a:t>
            </a:r>
          </a:p>
        </p:txBody>
      </p:sp>
      <p:sp>
        <p:nvSpPr>
          <p:cNvPr id="4" name="Google Shape;1738;p22">
            <a:extLst>
              <a:ext uri="{FF2B5EF4-FFF2-40B4-BE49-F238E27FC236}">
                <a16:creationId xmlns:a16="http://schemas.microsoft.com/office/drawing/2014/main" id="{F06B3B15-637A-26B3-38FE-51E923D027C2}"/>
              </a:ext>
            </a:extLst>
          </p:cNvPr>
          <p:cNvSpPr txBox="1"/>
          <p:nvPr/>
        </p:nvSpPr>
        <p:spPr>
          <a:xfrm>
            <a:off x="988178" y="1472555"/>
            <a:ext cx="2552244" cy="415060"/>
          </a:xfrm>
          <a:prstGeom prst="rect">
            <a:avLst/>
          </a:prstGeom>
          <a:solidFill>
            <a:srgbClr val="EEC7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Digital Pedagogies</a:t>
            </a:r>
          </a:p>
        </p:txBody>
      </p:sp>
      <p:pic>
        <p:nvPicPr>
          <p:cNvPr id="7" name="Picture 6">
            <a:extLst>
              <a:ext uri="{FF2B5EF4-FFF2-40B4-BE49-F238E27FC236}">
                <a16:creationId xmlns:a16="http://schemas.microsoft.com/office/drawing/2014/main" id="{93B59C09-D250-F6D4-F2AB-46F40C7185BC}"/>
              </a:ext>
            </a:extLst>
          </p:cNvPr>
          <p:cNvPicPr>
            <a:picLocks noChangeAspect="1"/>
          </p:cNvPicPr>
          <p:nvPr/>
        </p:nvPicPr>
        <p:blipFill>
          <a:blip r:embed="rId3"/>
          <a:stretch>
            <a:fillRect/>
          </a:stretch>
        </p:blipFill>
        <p:spPr>
          <a:xfrm>
            <a:off x="6085403" y="2920857"/>
            <a:ext cx="1209682" cy="1209682"/>
          </a:xfrm>
          <a:prstGeom prst="rect">
            <a:avLst/>
          </a:prstGeom>
        </p:spPr>
      </p:pic>
    </p:spTree>
    <p:extLst>
      <p:ext uri="{BB962C8B-B14F-4D97-AF65-F5344CB8AC3E}">
        <p14:creationId xmlns:p14="http://schemas.microsoft.com/office/powerpoint/2010/main" val="800149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27D18069-AC6D-EF9E-AA7E-7902EFA17645}"/>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D4656762-2F12-57A6-66BA-4A1F73D2A50C}"/>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FC0AA163-EA0B-E892-8D23-D7A4B6BADFEE}"/>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covers the hybrid pedagogies selected for Module 1, which blend digital and in-person elements. These approaches help students bridge theory and practice by combining online research or preparation with in-class application.</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9C073A96-63A8-427D-CD8F-230F4D0F81F7}"/>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0F0CA09-07D8-0E1C-84B9-4722A93A6937}"/>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E689922F-685F-8B29-AB83-9DBB038B54DC}"/>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397D03AE-FDEF-437B-31DF-8AC35A3F54BA}"/>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867F0A7B-58DC-4459-9CCF-FB08E92E0B1F}"/>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F7AD7DFA-5CAD-9A85-AA1A-345AF4DFD4D8}"/>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C7525E31-760D-D22D-36E2-F38954B21FC0}"/>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FAD1BCED-91B7-9EB6-C3E0-9C4AD3AEA1B9}"/>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3FC2E0"/>
                  </a:solidFill>
                  <a:latin typeface="Calibri" panose="020F0502020204030204" pitchFamily="34" charset="0"/>
                  <a:ea typeface="Calibri"/>
                  <a:cs typeface="Calibri" panose="020F0502020204030204" pitchFamily="34" charset="0"/>
                  <a:sym typeface="Calibri"/>
                </a:rPr>
                <a:t>Module 1</a:t>
              </a:r>
              <a:endParaRPr lang="en-GB" sz="2700" b="1" u="none" strike="noStrike" cap="none" noProof="0" dirty="0">
                <a:solidFill>
                  <a:srgbClr val="3FC2E0"/>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7A670A3A-0C56-880A-CE59-8B72D556EB08}"/>
              </a:ext>
            </a:extLst>
          </p:cNvPr>
          <p:cNvSpPr/>
          <p:nvPr/>
        </p:nvSpPr>
        <p:spPr>
          <a:xfrm>
            <a:off x="1129935" y="3410664"/>
            <a:ext cx="5718532" cy="2535130"/>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778E772E-FA65-6A5D-0BFE-84F9458F4A5E}"/>
              </a:ext>
            </a:extLst>
          </p:cNvPr>
          <p:cNvSpPr txBox="1"/>
          <p:nvPr/>
        </p:nvSpPr>
        <p:spPr>
          <a:xfrm>
            <a:off x="1290652" y="3905528"/>
            <a:ext cx="2020026" cy="1085381"/>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tackle real, SDG-themed challenges over time, integrating knowledge from multiple disciplines and delivery formats.</a:t>
            </a:r>
          </a:p>
        </p:txBody>
      </p:sp>
      <p:sp>
        <p:nvSpPr>
          <p:cNvPr id="42" name="Google Shape;1738;p22">
            <a:extLst>
              <a:ext uri="{FF2B5EF4-FFF2-40B4-BE49-F238E27FC236}">
                <a16:creationId xmlns:a16="http://schemas.microsoft.com/office/drawing/2014/main" id="{FA2990BE-C945-1DD8-617D-B983FAD2A21B}"/>
              </a:ext>
            </a:extLst>
          </p:cNvPr>
          <p:cNvSpPr txBox="1"/>
          <p:nvPr/>
        </p:nvSpPr>
        <p:spPr>
          <a:xfrm>
            <a:off x="1241235" y="3218574"/>
            <a:ext cx="2929712" cy="4991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Challenge-Based Learning</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47" name="Google Shape;1736;p22">
            <a:extLst>
              <a:ext uri="{FF2B5EF4-FFF2-40B4-BE49-F238E27FC236}">
                <a16:creationId xmlns:a16="http://schemas.microsoft.com/office/drawing/2014/main" id="{DE9F3754-4F70-90B7-4115-2209B7BCEE51}"/>
              </a:ext>
            </a:extLst>
          </p:cNvPr>
          <p:cNvSpPr txBox="1"/>
          <p:nvPr/>
        </p:nvSpPr>
        <p:spPr>
          <a:xfrm>
            <a:off x="3667099" y="385448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M1-C09-A2 (Level 2 – Advanced): </a:t>
            </a:r>
            <a:r>
              <a:rPr lang="en-GB" noProof="0" dirty="0">
                <a:solidFill>
                  <a:srgbClr val="1A3966"/>
                </a:solidFill>
                <a:latin typeface="Calibri"/>
                <a:ea typeface="Calibri"/>
                <a:cs typeface="Calibri"/>
                <a:sym typeface="Calibri"/>
              </a:rPr>
              <a:t>Developing adaptive sustainability strategies through foresight challenges.</a:t>
            </a: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45A47C53-6DCE-ADDB-5CD4-CCFFC04AB0FA}"/>
              </a:ext>
            </a:extLst>
          </p:cNvPr>
          <p:cNvCxnSpPr>
            <a:cxnSpLocks/>
          </p:cNvCxnSpPr>
          <p:nvPr/>
        </p:nvCxnSpPr>
        <p:spPr>
          <a:xfrm>
            <a:off x="3488888" y="3553820"/>
            <a:ext cx="0" cy="1900036"/>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5D60EF-B2C3-3643-4324-73FEC516A68C}"/>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tip…Frame challenges clearly with open-ended guiding questions to encourage exploration and ownership.</a:t>
            </a:r>
          </a:p>
        </p:txBody>
      </p:sp>
      <p:sp>
        <p:nvSpPr>
          <p:cNvPr id="15" name="Google Shape;1725;p22">
            <a:extLst>
              <a:ext uri="{FF2B5EF4-FFF2-40B4-BE49-F238E27FC236}">
                <a16:creationId xmlns:a16="http://schemas.microsoft.com/office/drawing/2014/main" id="{DF4F50EB-6866-17D4-2598-23AF944D388E}"/>
              </a:ext>
            </a:extLst>
          </p:cNvPr>
          <p:cNvSpPr/>
          <p:nvPr/>
        </p:nvSpPr>
        <p:spPr>
          <a:xfrm>
            <a:off x="1079977" y="7128570"/>
            <a:ext cx="5718532" cy="2625029"/>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6" name="Google Shape;1738;p22">
            <a:extLst>
              <a:ext uri="{FF2B5EF4-FFF2-40B4-BE49-F238E27FC236}">
                <a16:creationId xmlns:a16="http://schemas.microsoft.com/office/drawing/2014/main" id="{70A77BB0-74FF-3854-510A-5060FAF15D1A}"/>
              </a:ext>
            </a:extLst>
          </p:cNvPr>
          <p:cNvSpPr txBox="1"/>
          <p:nvPr/>
        </p:nvSpPr>
        <p:spPr>
          <a:xfrm>
            <a:off x="1241234" y="6947461"/>
            <a:ext cx="3186379" cy="366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 Peer Learning / Peer Review</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19" name="Google Shape;1727;p22">
            <a:extLst>
              <a:ext uri="{FF2B5EF4-FFF2-40B4-BE49-F238E27FC236}">
                <a16:creationId xmlns:a16="http://schemas.microsoft.com/office/drawing/2014/main" id="{B9576435-8A05-ED45-021D-FF83977F8FBB}"/>
              </a:ext>
            </a:extLst>
          </p:cNvPr>
          <p:cNvSpPr txBox="1"/>
          <p:nvPr/>
        </p:nvSpPr>
        <p:spPr>
          <a:xfrm>
            <a:off x="1226941" y="7672902"/>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give each other feedback or collaborate to improve ideas, building deeper understanding through peer interaction.</a:t>
            </a:r>
          </a:p>
        </p:txBody>
      </p:sp>
      <p:sp>
        <p:nvSpPr>
          <p:cNvPr id="20" name="Google Shape;1736;p22">
            <a:extLst>
              <a:ext uri="{FF2B5EF4-FFF2-40B4-BE49-F238E27FC236}">
                <a16:creationId xmlns:a16="http://schemas.microsoft.com/office/drawing/2014/main" id="{07007C42-D93F-4DBB-8110-338CD4C0D7FE}"/>
              </a:ext>
            </a:extLst>
          </p:cNvPr>
          <p:cNvSpPr txBox="1"/>
          <p:nvPr/>
        </p:nvSpPr>
        <p:spPr>
          <a:xfrm>
            <a:off x="3777837" y="7710035"/>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3FC2E0"/>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M1-C09-A3 (Level 3 – Integrated): </a:t>
            </a:r>
            <a:r>
              <a:rPr lang="en-GB" noProof="0" dirty="0">
                <a:solidFill>
                  <a:srgbClr val="1A3966"/>
                </a:solidFill>
                <a:latin typeface="Calibri"/>
                <a:ea typeface="Calibri"/>
                <a:cs typeface="Calibri"/>
                <a:sym typeface="Calibri"/>
              </a:rPr>
              <a:t>Reviewing and refining strategic foresight scenarios.</a:t>
            </a:r>
            <a:endParaRPr lang="en-GB" b="0"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8BE7B53C-B4D6-31F5-329A-39E6CB3E3490}"/>
              </a:ext>
            </a:extLst>
          </p:cNvPr>
          <p:cNvCxnSpPr>
            <a:cxnSpLocks/>
          </p:cNvCxnSpPr>
          <p:nvPr/>
        </p:nvCxnSpPr>
        <p:spPr>
          <a:xfrm>
            <a:off x="3538295" y="7313753"/>
            <a:ext cx="0" cy="2137625"/>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AC950F-ECC6-9C9B-FEFF-BCFC78154F9F}"/>
              </a:ext>
            </a:extLst>
          </p:cNvPr>
          <p:cNvSpPr txBox="1"/>
          <p:nvPr/>
        </p:nvSpPr>
        <p:spPr>
          <a:xfrm>
            <a:off x="1319520" y="9626378"/>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tip…Provide structured peer review rubrics to ensure constructive and relevant feedback.</a:t>
            </a:r>
            <a:endParaRPr lang="en-GB" sz="1200" b="1" dirty="0">
              <a:solidFill>
                <a:schemeClr val="bg1"/>
              </a:solidFill>
              <a:latin typeface="Calibri" panose="020F0502020204030204" pitchFamily="34" charset="0"/>
              <a:cs typeface="Calibri" panose="020F0502020204030204" pitchFamily="34" charset="0"/>
            </a:endParaRPr>
          </a:p>
        </p:txBody>
      </p:sp>
      <p:sp>
        <p:nvSpPr>
          <p:cNvPr id="4" name="Google Shape;1740;p22">
            <a:extLst>
              <a:ext uri="{FF2B5EF4-FFF2-40B4-BE49-F238E27FC236}">
                <a16:creationId xmlns:a16="http://schemas.microsoft.com/office/drawing/2014/main" id="{DDBEDEBE-0F17-549C-AC0C-F2B3C2659407}"/>
              </a:ext>
            </a:extLst>
          </p:cNvPr>
          <p:cNvSpPr txBox="1"/>
          <p:nvPr/>
        </p:nvSpPr>
        <p:spPr>
          <a:xfrm>
            <a:off x="985880" y="1514453"/>
            <a:ext cx="2503008" cy="423481"/>
          </a:xfrm>
          <a:prstGeom prst="rect">
            <a:avLst/>
          </a:prstGeom>
          <a:solidFill>
            <a:srgbClr val="CC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Hybrid Pedagogies</a:t>
            </a:r>
          </a:p>
        </p:txBody>
      </p:sp>
      <p:pic>
        <p:nvPicPr>
          <p:cNvPr id="7" name="Picture 6">
            <a:extLst>
              <a:ext uri="{FF2B5EF4-FFF2-40B4-BE49-F238E27FC236}">
                <a16:creationId xmlns:a16="http://schemas.microsoft.com/office/drawing/2014/main" id="{C5B5D94C-41F5-FF00-D772-95284E7BFC4C}"/>
              </a:ext>
            </a:extLst>
          </p:cNvPr>
          <p:cNvPicPr>
            <a:picLocks noChangeAspect="1"/>
          </p:cNvPicPr>
          <p:nvPr/>
        </p:nvPicPr>
        <p:blipFill>
          <a:blip r:embed="rId3"/>
          <a:stretch>
            <a:fillRect/>
          </a:stretch>
        </p:blipFill>
        <p:spPr>
          <a:xfrm>
            <a:off x="6168971" y="3000652"/>
            <a:ext cx="883426" cy="883426"/>
          </a:xfrm>
          <a:prstGeom prst="rect">
            <a:avLst/>
          </a:prstGeom>
        </p:spPr>
      </p:pic>
      <p:pic>
        <p:nvPicPr>
          <p:cNvPr id="18" name="Picture 17">
            <a:extLst>
              <a:ext uri="{FF2B5EF4-FFF2-40B4-BE49-F238E27FC236}">
                <a16:creationId xmlns:a16="http://schemas.microsoft.com/office/drawing/2014/main" id="{A2B4CF21-19D2-E301-CA6F-3D8EE4BD25E8}"/>
              </a:ext>
            </a:extLst>
          </p:cNvPr>
          <p:cNvPicPr>
            <a:picLocks noChangeAspect="1"/>
          </p:cNvPicPr>
          <p:nvPr/>
        </p:nvPicPr>
        <p:blipFill>
          <a:blip r:embed="rId4"/>
          <a:stretch>
            <a:fillRect/>
          </a:stretch>
        </p:blipFill>
        <p:spPr>
          <a:xfrm>
            <a:off x="6129150" y="6712705"/>
            <a:ext cx="1016522" cy="1016522"/>
          </a:xfrm>
          <a:prstGeom prst="rect">
            <a:avLst/>
          </a:prstGeom>
        </p:spPr>
      </p:pic>
    </p:spTree>
    <p:extLst>
      <p:ext uri="{BB962C8B-B14F-4D97-AF65-F5344CB8AC3E}">
        <p14:creationId xmlns:p14="http://schemas.microsoft.com/office/powerpoint/2010/main" val="427426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C2B513E4-6627-6D58-1084-5ACD583507A6}"/>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27EE2346-2CD0-B639-DB5B-D0B4CFD85C5F}"/>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B99CC147-ED7B-40B2-C920-2A1318643678}"/>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covers the hybrid pedagogies selected for Module 1, which blend digital and in-person elements. These approaches help students bridge theory and practice by combining online research or preparation with in-class application.</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5098A0C2-0210-E230-4A2E-B7EB215C04F7}"/>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5483C18-F888-99BD-5731-11D3FB52DD6D}"/>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C10F3308-D449-CDFE-8E54-D1BD63390A30}"/>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E02FCE0D-121D-2EB5-7688-B6A6966EC240}"/>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ADC49B01-D692-87EA-8A62-6F82042244F1}"/>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4E344B32-48D6-E234-A4B6-16A2E61377B8}"/>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F7549B1F-2A13-BD58-6D8D-E5AFE3473A0E}"/>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C69C652F-6767-BEC8-1EDF-C504F835C41A}"/>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3FC2E0"/>
                  </a:solidFill>
                  <a:latin typeface="Calibri" panose="020F0502020204030204" pitchFamily="34" charset="0"/>
                  <a:ea typeface="Calibri"/>
                  <a:cs typeface="Calibri" panose="020F0502020204030204" pitchFamily="34" charset="0"/>
                  <a:sym typeface="Calibri"/>
                </a:rPr>
                <a:t>Module 1</a:t>
              </a:r>
              <a:endParaRPr lang="en-GB" sz="2700" b="1" u="none" strike="noStrike" cap="none" noProof="0" dirty="0">
                <a:solidFill>
                  <a:srgbClr val="3FC2E0"/>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864A006E-202E-B42A-B053-AD0164DF2CD4}"/>
              </a:ext>
            </a:extLst>
          </p:cNvPr>
          <p:cNvSpPr/>
          <p:nvPr/>
        </p:nvSpPr>
        <p:spPr>
          <a:xfrm>
            <a:off x="1129935" y="3410664"/>
            <a:ext cx="5718532" cy="2535130"/>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5502C8CC-160E-8A4F-290B-4E5E658960C1}"/>
              </a:ext>
            </a:extLst>
          </p:cNvPr>
          <p:cNvSpPr txBox="1"/>
          <p:nvPr/>
        </p:nvSpPr>
        <p:spPr>
          <a:xfrm>
            <a:off x="1290652" y="3905528"/>
            <a:ext cx="2020026" cy="1386237"/>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Direct instruction introducing concepts, frameworks, or tools that students apply in subsequent activities.</a:t>
            </a:r>
          </a:p>
        </p:txBody>
      </p:sp>
      <p:sp>
        <p:nvSpPr>
          <p:cNvPr id="42" name="Google Shape;1738;p22">
            <a:extLst>
              <a:ext uri="{FF2B5EF4-FFF2-40B4-BE49-F238E27FC236}">
                <a16:creationId xmlns:a16="http://schemas.microsoft.com/office/drawing/2014/main" id="{9611CCA9-3216-664E-D02B-AE3E8FFFE6E6}"/>
              </a:ext>
            </a:extLst>
          </p:cNvPr>
          <p:cNvSpPr txBox="1"/>
          <p:nvPr/>
        </p:nvSpPr>
        <p:spPr>
          <a:xfrm>
            <a:off x="1241235" y="3218574"/>
            <a:ext cx="2929712" cy="4991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Didactic Teaching </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47" name="Google Shape;1736;p22">
            <a:extLst>
              <a:ext uri="{FF2B5EF4-FFF2-40B4-BE49-F238E27FC236}">
                <a16:creationId xmlns:a16="http://schemas.microsoft.com/office/drawing/2014/main" id="{DC9AAF5D-7BC5-355E-8C86-353B33406624}"/>
              </a:ext>
            </a:extLst>
          </p:cNvPr>
          <p:cNvSpPr txBox="1"/>
          <p:nvPr/>
        </p:nvSpPr>
        <p:spPr>
          <a:xfrm>
            <a:off x="3667933" y="3695638"/>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M1-C07-A1 (Level 1 – Basic): </a:t>
            </a:r>
            <a:r>
              <a:rPr lang="en-GB" noProof="0" dirty="0">
                <a:solidFill>
                  <a:srgbClr val="1A3966"/>
                </a:solidFill>
                <a:latin typeface="Calibri"/>
                <a:ea typeface="Calibri"/>
                <a:cs typeface="Calibri"/>
                <a:sym typeface="Calibri"/>
              </a:rPr>
              <a:t>Introduction to sustainable project management.</a:t>
            </a: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M1-C09-A1 (Level 1 – Basic): </a:t>
            </a:r>
            <a:r>
              <a:rPr lang="en-GB" noProof="0" dirty="0">
                <a:solidFill>
                  <a:srgbClr val="1A3966"/>
                </a:solidFill>
                <a:latin typeface="Calibri"/>
                <a:ea typeface="Calibri"/>
                <a:cs typeface="Calibri"/>
                <a:sym typeface="Calibri"/>
              </a:rPr>
              <a:t>Foundational concepts of strategic foresight.</a:t>
            </a: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M1-C08-A1 (Level 1 – Basic): </a:t>
            </a:r>
            <a:r>
              <a:rPr lang="en-GB" noProof="0" dirty="0">
                <a:solidFill>
                  <a:srgbClr val="1A3966"/>
                </a:solidFill>
                <a:latin typeface="Calibri"/>
                <a:ea typeface="Calibri"/>
                <a:cs typeface="Calibri"/>
                <a:sym typeface="Calibri"/>
              </a:rPr>
              <a:t>Overview of sustainable leadership principles.</a:t>
            </a: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43B199F3-6EA6-DB85-E492-EAC1AB91B8B0}"/>
              </a:ext>
            </a:extLst>
          </p:cNvPr>
          <p:cNvCxnSpPr>
            <a:cxnSpLocks/>
          </p:cNvCxnSpPr>
          <p:nvPr/>
        </p:nvCxnSpPr>
        <p:spPr>
          <a:xfrm>
            <a:off x="3488888" y="3553820"/>
            <a:ext cx="0" cy="1900036"/>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3F117E-DD7D-CB29-29ED-DDDA1B645F06}"/>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Keep presentations focused and include short checks for understanding (e.g., quick polls or questions).</a:t>
            </a:r>
          </a:p>
        </p:txBody>
      </p:sp>
      <p:sp>
        <p:nvSpPr>
          <p:cNvPr id="15" name="Google Shape;1725;p22">
            <a:extLst>
              <a:ext uri="{FF2B5EF4-FFF2-40B4-BE49-F238E27FC236}">
                <a16:creationId xmlns:a16="http://schemas.microsoft.com/office/drawing/2014/main" id="{84F8B198-865D-154C-537C-4106FCC95BFD}"/>
              </a:ext>
            </a:extLst>
          </p:cNvPr>
          <p:cNvSpPr/>
          <p:nvPr/>
        </p:nvSpPr>
        <p:spPr>
          <a:xfrm>
            <a:off x="1079977" y="7128570"/>
            <a:ext cx="5718532" cy="2625029"/>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6" name="Google Shape;1738;p22">
            <a:extLst>
              <a:ext uri="{FF2B5EF4-FFF2-40B4-BE49-F238E27FC236}">
                <a16:creationId xmlns:a16="http://schemas.microsoft.com/office/drawing/2014/main" id="{2D2917F6-9323-6C07-74BD-449EE762A62C}"/>
              </a:ext>
            </a:extLst>
          </p:cNvPr>
          <p:cNvSpPr txBox="1"/>
          <p:nvPr/>
        </p:nvSpPr>
        <p:spPr>
          <a:xfrm>
            <a:off x="1241234" y="6947461"/>
            <a:ext cx="3186379" cy="366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1600" b="1" i="0" u="none" strike="noStrike" cap="none" noProof="0" dirty="0">
                <a:solidFill>
                  <a:schemeClr val="lt1"/>
                </a:solidFill>
                <a:highlight>
                  <a:srgbClr val="3FC2E0"/>
                </a:highlight>
                <a:latin typeface="Calibri"/>
                <a:ea typeface="Calibri"/>
                <a:cs typeface="Calibri"/>
                <a:sym typeface="Calibri"/>
              </a:rPr>
              <a:t> </a:t>
            </a:r>
            <a:r>
              <a:rPr lang="en-GB" sz="1600" b="1" noProof="0" dirty="0">
                <a:solidFill>
                  <a:schemeClr val="lt1"/>
                </a:solidFill>
                <a:highlight>
                  <a:srgbClr val="3FC2E0"/>
                </a:highlight>
                <a:latin typeface="Calibri"/>
                <a:ea typeface="Calibri"/>
                <a:cs typeface="Calibri"/>
                <a:sym typeface="Calibri"/>
              </a:rPr>
              <a:t>  Collaborative Learning</a:t>
            </a:r>
            <a:r>
              <a:rPr lang="en-GB" sz="1600" b="1" i="0" u="none" strike="noStrike" cap="none" noProof="0" dirty="0">
                <a:solidFill>
                  <a:srgbClr val="3FC2E0"/>
                </a:solidFill>
                <a:highlight>
                  <a:srgbClr val="3FC2E0"/>
                </a:highlight>
                <a:latin typeface="Calibri"/>
                <a:ea typeface="Calibri"/>
                <a:cs typeface="Calibri"/>
                <a:sym typeface="Calibri"/>
              </a:rPr>
              <a:t>.</a:t>
            </a:r>
            <a:r>
              <a:rPr lang="en-GB" sz="1600" b="1" i="0" u="none" strike="noStrike" cap="none" noProof="0" dirty="0">
                <a:solidFill>
                  <a:srgbClr val="1A3966"/>
                </a:solidFill>
                <a:highlight>
                  <a:srgbClr val="3FC2E0"/>
                </a:highlight>
                <a:latin typeface="Calibri"/>
                <a:ea typeface="Calibri"/>
                <a:cs typeface="Calibri"/>
                <a:sym typeface="Calibri"/>
              </a:rPr>
              <a:t> </a:t>
            </a:r>
            <a:endParaRPr lang="en-GB" sz="1600" b="0" i="0" u="none" strike="noStrike" cap="none" noProof="0" dirty="0">
              <a:solidFill>
                <a:srgbClr val="69BCAC"/>
              </a:solidFill>
              <a:highlight>
                <a:srgbClr val="3FC2E0"/>
              </a:highlight>
              <a:latin typeface="Calibri"/>
              <a:ea typeface="Calibri"/>
              <a:cs typeface="Calibri"/>
              <a:sym typeface="Calibri"/>
            </a:endParaRPr>
          </a:p>
        </p:txBody>
      </p:sp>
      <p:sp>
        <p:nvSpPr>
          <p:cNvPr id="19" name="Google Shape;1727;p22">
            <a:extLst>
              <a:ext uri="{FF2B5EF4-FFF2-40B4-BE49-F238E27FC236}">
                <a16:creationId xmlns:a16="http://schemas.microsoft.com/office/drawing/2014/main" id="{E9412990-282C-0AE2-654F-D035B56A478C}"/>
              </a:ext>
            </a:extLst>
          </p:cNvPr>
          <p:cNvSpPr txBox="1"/>
          <p:nvPr/>
        </p:nvSpPr>
        <p:spPr>
          <a:xfrm>
            <a:off x="1226941" y="7672902"/>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 Students work together in groups, combining digital and in-person interactions to solve problems and share knowledge.</a:t>
            </a:r>
          </a:p>
        </p:txBody>
      </p:sp>
      <p:sp>
        <p:nvSpPr>
          <p:cNvPr id="20" name="Google Shape;1736;p22">
            <a:extLst>
              <a:ext uri="{FF2B5EF4-FFF2-40B4-BE49-F238E27FC236}">
                <a16:creationId xmlns:a16="http://schemas.microsoft.com/office/drawing/2014/main" id="{3F06E7A3-ECB1-83C7-ED7C-EE86F2E836B0}"/>
              </a:ext>
            </a:extLst>
          </p:cNvPr>
          <p:cNvSpPr txBox="1"/>
          <p:nvPr/>
        </p:nvSpPr>
        <p:spPr>
          <a:xfrm>
            <a:off x="3737810" y="7615974"/>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1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M1-C07-A2 (Level 2 – Advanced): </a:t>
            </a:r>
            <a:r>
              <a:rPr lang="en-GB" noProof="0" dirty="0">
                <a:solidFill>
                  <a:srgbClr val="1A3966"/>
                </a:solidFill>
                <a:latin typeface="Calibri"/>
                <a:ea typeface="Calibri"/>
                <a:cs typeface="Calibri"/>
                <a:sym typeface="Calibri"/>
              </a:rPr>
              <a:t>Group analysis of GreenTech case study.</a:t>
            </a:r>
            <a:endParaRPr lang="en-GB" b="1" noProof="0" dirty="0">
              <a:solidFill>
                <a:srgbClr val="3FC2E0"/>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M1-C09-A2 (Level 2 – Advanced): </a:t>
            </a:r>
            <a:r>
              <a:rPr lang="en-GB" noProof="0" dirty="0">
                <a:solidFill>
                  <a:srgbClr val="1A3966"/>
                </a:solidFill>
                <a:latin typeface="Calibri"/>
                <a:ea typeface="Calibri"/>
                <a:cs typeface="Calibri"/>
                <a:sym typeface="Calibri"/>
              </a:rPr>
              <a:t>Collaborative foresight challenge.</a:t>
            </a:r>
          </a:p>
          <a:p>
            <a:pPr marL="171450" lvl="0" indent="-171450">
              <a:lnSpc>
                <a:spcPts val="1280"/>
              </a:lnSpc>
              <a:buClr>
                <a:srgbClr val="3FC2E0"/>
              </a:buClr>
              <a:buSzPts val="1300"/>
              <a:buFont typeface="Arial" panose="020B0604020202020204" pitchFamily="34" charset="0"/>
              <a:buChar char="•"/>
            </a:pPr>
            <a:r>
              <a:rPr lang="en-GB" b="1" noProof="0" dirty="0">
                <a:solidFill>
                  <a:srgbClr val="3FC2E0"/>
                </a:solidFill>
                <a:latin typeface="Calibri"/>
                <a:ea typeface="Calibri"/>
                <a:cs typeface="Calibri"/>
                <a:sym typeface="Calibri"/>
              </a:rPr>
              <a:t>M1-C09-A3 (Level 3 – Integrated): </a:t>
            </a:r>
            <a:r>
              <a:rPr lang="en-GB" noProof="0" dirty="0">
                <a:solidFill>
                  <a:srgbClr val="1A3966"/>
                </a:solidFill>
                <a:latin typeface="Calibri"/>
                <a:ea typeface="Calibri"/>
                <a:cs typeface="Calibri"/>
                <a:sym typeface="Calibri"/>
              </a:rPr>
              <a:t>Team creation of future scenarios.</a:t>
            </a:r>
            <a:endParaRPr lang="en-GB" b="0"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C1E3B256-57CB-D064-95BF-2167E1A02460}"/>
              </a:ext>
            </a:extLst>
          </p:cNvPr>
          <p:cNvCxnSpPr>
            <a:cxnSpLocks/>
          </p:cNvCxnSpPr>
          <p:nvPr/>
        </p:nvCxnSpPr>
        <p:spPr>
          <a:xfrm>
            <a:off x="3538295" y="7313753"/>
            <a:ext cx="0" cy="2137625"/>
          </a:xfrm>
          <a:prstGeom prst="line">
            <a:avLst/>
          </a:prstGeom>
          <a:ln w="19050">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AB9037A-628B-0473-FDDC-9DE05C4C4991}"/>
              </a:ext>
            </a:extLst>
          </p:cNvPr>
          <p:cNvSpPr txBox="1"/>
          <p:nvPr/>
        </p:nvSpPr>
        <p:spPr>
          <a:xfrm>
            <a:off x="1319520" y="9626378"/>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tip…Assign clear roles within groups to ensure active participation by all students</a:t>
            </a:r>
            <a:endParaRPr lang="en-GB" sz="1200" b="1" dirty="0">
              <a:solidFill>
                <a:schemeClr val="bg1"/>
              </a:solidFill>
              <a:latin typeface="Calibri" panose="020F0502020204030204" pitchFamily="34" charset="0"/>
              <a:cs typeface="Calibri" panose="020F0502020204030204" pitchFamily="34" charset="0"/>
            </a:endParaRPr>
          </a:p>
        </p:txBody>
      </p:sp>
      <p:sp>
        <p:nvSpPr>
          <p:cNvPr id="4" name="Google Shape;1740;p22">
            <a:extLst>
              <a:ext uri="{FF2B5EF4-FFF2-40B4-BE49-F238E27FC236}">
                <a16:creationId xmlns:a16="http://schemas.microsoft.com/office/drawing/2014/main" id="{4F03EF70-76CF-ACA8-8CA7-FFCE77DAD39B}"/>
              </a:ext>
            </a:extLst>
          </p:cNvPr>
          <p:cNvSpPr txBox="1"/>
          <p:nvPr/>
        </p:nvSpPr>
        <p:spPr>
          <a:xfrm>
            <a:off x="985880" y="1514453"/>
            <a:ext cx="2503008" cy="423481"/>
          </a:xfrm>
          <a:prstGeom prst="rect">
            <a:avLst/>
          </a:prstGeom>
          <a:solidFill>
            <a:srgbClr val="CC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Hybrid Pedagogies</a:t>
            </a:r>
          </a:p>
        </p:txBody>
      </p:sp>
      <p:pic>
        <p:nvPicPr>
          <p:cNvPr id="7" name="Picture 6">
            <a:extLst>
              <a:ext uri="{FF2B5EF4-FFF2-40B4-BE49-F238E27FC236}">
                <a16:creationId xmlns:a16="http://schemas.microsoft.com/office/drawing/2014/main" id="{970EA95B-C914-383D-6DAC-2668AA6906FB}"/>
              </a:ext>
            </a:extLst>
          </p:cNvPr>
          <p:cNvPicPr>
            <a:picLocks noChangeAspect="1"/>
          </p:cNvPicPr>
          <p:nvPr/>
        </p:nvPicPr>
        <p:blipFill>
          <a:blip r:embed="rId3"/>
          <a:stretch>
            <a:fillRect/>
          </a:stretch>
        </p:blipFill>
        <p:spPr>
          <a:xfrm>
            <a:off x="6085403" y="2743797"/>
            <a:ext cx="1155427" cy="1155427"/>
          </a:xfrm>
          <a:prstGeom prst="rect">
            <a:avLst/>
          </a:prstGeom>
        </p:spPr>
      </p:pic>
      <p:pic>
        <p:nvPicPr>
          <p:cNvPr id="17" name="Picture 16">
            <a:extLst>
              <a:ext uri="{FF2B5EF4-FFF2-40B4-BE49-F238E27FC236}">
                <a16:creationId xmlns:a16="http://schemas.microsoft.com/office/drawing/2014/main" id="{76C49DFC-B73D-CAF5-8F46-7214F7AAB1E3}"/>
              </a:ext>
            </a:extLst>
          </p:cNvPr>
          <p:cNvPicPr>
            <a:picLocks noChangeAspect="1"/>
          </p:cNvPicPr>
          <p:nvPr/>
        </p:nvPicPr>
        <p:blipFill>
          <a:blip r:embed="rId4"/>
          <a:stretch>
            <a:fillRect/>
          </a:stretch>
        </p:blipFill>
        <p:spPr>
          <a:xfrm>
            <a:off x="6026080" y="6711714"/>
            <a:ext cx="1016522" cy="1016522"/>
          </a:xfrm>
          <a:prstGeom prst="rect">
            <a:avLst/>
          </a:prstGeom>
        </p:spPr>
      </p:pic>
    </p:spTree>
    <p:extLst>
      <p:ext uri="{BB962C8B-B14F-4D97-AF65-F5344CB8AC3E}">
        <p14:creationId xmlns:p14="http://schemas.microsoft.com/office/powerpoint/2010/main" val="222423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7757EC01-2BF7-1A2A-C033-6574E0353858}"/>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24CD4963-6980-2C45-3460-720ADF899172}"/>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F4B13FCA-2CE4-A8EE-DF12-EEE7BF6AD245}"/>
              </a:ext>
            </a:extLst>
          </p:cNvPr>
          <p:cNvSpPr/>
          <p:nvPr/>
        </p:nvSpPr>
        <p:spPr>
          <a:xfrm>
            <a:off x="955015" y="2014772"/>
            <a:ext cx="6068373"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2.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048DC8AE-B84E-66F0-FABA-ED4890A24F8F}"/>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063D06E-9DA2-B5EA-28D8-3D63A46E3CBB}"/>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90D7AC23-0B20-9B1E-F2E7-E905801BF84C}"/>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F844E1A7-4802-5120-D6E1-2BE8B2C1105B}"/>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F7276102-E7D0-144A-F531-2D05FAF003C4}"/>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7ECA125D-F32E-71EB-ACF5-9C09B98C5E4A}"/>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96EBB895-44CC-EE61-3D4E-D51E43EE58E8}"/>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851C2DBB-1865-D267-6463-CBE420835778}"/>
                </a:ext>
              </a:extLst>
            </p:cNvPr>
            <p:cNvSpPr txBox="1"/>
            <p:nvPr/>
          </p:nvSpPr>
          <p:spPr>
            <a:xfrm>
              <a:off x="1113819" y="345537"/>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69BCAC"/>
                  </a:solidFill>
                  <a:latin typeface="Calibri" panose="020F0502020204030204" pitchFamily="34" charset="0"/>
                  <a:ea typeface="Calibri"/>
                  <a:cs typeface="Calibri" panose="020F0502020204030204" pitchFamily="34" charset="0"/>
                  <a:sym typeface="Calibri"/>
                </a:rPr>
                <a:t>Module 2</a:t>
              </a:r>
              <a:endParaRPr lang="en-GB" sz="2700" b="1" u="none" strike="noStrike" cap="none" noProof="0" dirty="0">
                <a:solidFill>
                  <a:srgbClr val="69BCAC"/>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0EDCD538-06AD-3B4F-FC23-06F85F3939B6}"/>
              </a:ext>
            </a:extLst>
          </p:cNvPr>
          <p:cNvSpPr/>
          <p:nvPr/>
        </p:nvSpPr>
        <p:spPr>
          <a:xfrm>
            <a:off x="1129935" y="3410664"/>
            <a:ext cx="5718532" cy="2535130"/>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E726BD57-B8C5-FF12-E0BB-E7C0D95DD692}"/>
              </a:ext>
            </a:extLst>
          </p:cNvPr>
          <p:cNvSpPr txBox="1"/>
          <p:nvPr/>
        </p:nvSpPr>
        <p:spPr>
          <a:xfrm>
            <a:off x="1290652" y="3905528"/>
            <a:ext cx="2198235" cy="1365348"/>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work together to solve real-world sustainability challenges, applying systems thinking, ethical reasoning, and interdisciplinary approaches.</a:t>
            </a:r>
          </a:p>
        </p:txBody>
      </p:sp>
      <p:sp>
        <p:nvSpPr>
          <p:cNvPr id="47" name="Google Shape;1736;p22">
            <a:extLst>
              <a:ext uri="{FF2B5EF4-FFF2-40B4-BE49-F238E27FC236}">
                <a16:creationId xmlns:a16="http://schemas.microsoft.com/office/drawing/2014/main" id="{4DC2BA37-B38E-704E-9B36-AE4108FE7007}"/>
              </a:ext>
            </a:extLst>
          </p:cNvPr>
          <p:cNvSpPr txBox="1"/>
          <p:nvPr/>
        </p:nvSpPr>
        <p:spPr>
          <a:xfrm>
            <a:off x="3717891" y="390344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M2-C12-A3 (Level 3 – Integrated): </a:t>
            </a:r>
            <a:r>
              <a:rPr lang="en-GB" noProof="0" dirty="0">
                <a:solidFill>
                  <a:srgbClr val="1A3966"/>
                </a:solidFill>
                <a:latin typeface="Calibri"/>
                <a:ea typeface="Calibri"/>
                <a:cs typeface="Calibri"/>
                <a:sym typeface="Calibri"/>
              </a:rPr>
              <a:t>Reducing campus plastic through a complex, context-based sustainability challenge</a:t>
            </a:r>
            <a:r>
              <a:rPr lang="en-GB" b="1" noProof="0" dirty="0">
                <a:solidFill>
                  <a:srgbClr val="1A3966"/>
                </a:solidFill>
                <a:latin typeface="Calibri"/>
                <a:ea typeface="Calibri"/>
                <a:cs typeface="Calibri"/>
                <a:sym typeface="Calibri"/>
              </a:rPr>
              <a:t>.</a:t>
            </a: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160CF881-364D-0668-4DF6-53E0CC43D0D3}"/>
              </a:ext>
            </a:extLst>
          </p:cNvPr>
          <p:cNvCxnSpPr>
            <a:cxnSpLocks/>
          </p:cNvCxnSpPr>
          <p:nvPr/>
        </p:nvCxnSpPr>
        <p:spPr>
          <a:xfrm>
            <a:off x="3488888" y="3684452"/>
            <a:ext cx="0" cy="1900036"/>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2CC663-FF49-2F58-8CCF-F59896162375}"/>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tip…Provide clear problem statements and milestones; encourage diverse viewpoints within student teams.</a:t>
            </a:r>
          </a:p>
        </p:txBody>
      </p:sp>
      <p:sp>
        <p:nvSpPr>
          <p:cNvPr id="15" name="Google Shape;1725;p22">
            <a:extLst>
              <a:ext uri="{FF2B5EF4-FFF2-40B4-BE49-F238E27FC236}">
                <a16:creationId xmlns:a16="http://schemas.microsoft.com/office/drawing/2014/main" id="{55A7D60E-4E31-6394-17B7-43EB74748111}"/>
              </a:ext>
            </a:extLst>
          </p:cNvPr>
          <p:cNvSpPr/>
          <p:nvPr/>
        </p:nvSpPr>
        <p:spPr>
          <a:xfrm>
            <a:off x="1079977" y="7128570"/>
            <a:ext cx="5718532" cy="2625029"/>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9" name="Google Shape;1727;p22">
            <a:extLst>
              <a:ext uri="{FF2B5EF4-FFF2-40B4-BE49-F238E27FC236}">
                <a16:creationId xmlns:a16="http://schemas.microsoft.com/office/drawing/2014/main" id="{3F5ED66D-1592-A634-5EE5-0B48D542475E}"/>
              </a:ext>
            </a:extLst>
          </p:cNvPr>
          <p:cNvSpPr txBox="1"/>
          <p:nvPr/>
        </p:nvSpPr>
        <p:spPr>
          <a:xfrm>
            <a:off x="1226941" y="7672902"/>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analyse engineering case studies with real or fictional sustainability dilemmas, applying knowledge to practical examples.</a:t>
            </a:r>
          </a:p>
        </p:txBody>
      </p:sp>
      <p:sp>
        <p:nvSpPr>
          <p:cNvPr id="20" name="Google Shape;1736;p22">
            <a:extLst>
              <a:ext uri="{FF2B5EF4-FFF2-40B4-BE49-F238E27FC236}">
                <a16:creationId xmlns:a16="http://schemas.microsoft.com/office/drawing/2014/main" id="{2FE9DE1D-B5A4-185E-77DA-1AFAAF92F144}"/>
              </a:ext>
            </a:extLst>
          </p:cNvPr>
          <p:cNvSpPr txBox="1"/>
          <p:nvPr/>
        </p:nvSpPr>
        <p:spPr>
          <a:xfrm>
            <a:off x="3638051" y="7557966"/>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M2-C10-A1 (Level 1 – Basic): </a:t>
            </a:r>
            <a:r>
              <a:rPr lang="en-GB" noProof="0" dirty="0">
                <a:solidFill>
                  <a:srgbClr val="1A3966"/>
                </a:solidFill>
                <a:latin typeface="Calibri"/>
                <a:ea typeface="Calibri"/>
                <a:cs typeface="Calibri"/>
                <a:sym typeface="Calibri"/>
              </a:rPr>
              <a:t>Systems design introduction with whole system mapping.</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M2-C11-A3 (Level 3 – Integrated): </a:t>
            </a:r>
            <a:r>
              <a:rPr lang="en-GB" noProof="0" dirty="0">
                <a:solidFill>
                  <a:srgbClr val="1A3966"/>
                </a:solidFill>
                <a:latin typeface="Calibri"/>
                <a:ea typeface="Calibri"/>
                <a:cs typeface="Calibri"/>
                <a:sym typeface="Calibri"/>
              </a:rPr>
              <a:t>Ethics and social accountability applied through SA8000 case..</a:t>
            </a:r>
            <a:endParaRPr lang="en-GB" b="0"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5D088182-E4F8-0239-EDE8-51F97CD233C0}"/>
              </a:ext>
            </a:extLst>
          </p:cNvPr>
          <p:cNvCxnSpPr>
            <a:cxnSpLocks/>
          </p:cNvCxnSpPr>
          <p:nvPr/>
        </p:nvCxnSpPr>
        <p:spPr>
          <a:xfrm>
            <a:off x="3538295" y="7379069"/>
            <a:ext cx="0" cy="2137625"/>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8D3BAC4-105B-B6A0-32BD-8AE59BF012F3}"/>
              </a:ext>
            </a:extLst>
          </p:cNvPr>
          <p:cNvSpPr txBox="1"/>
          <p:nvPr/>
        </p:nvSpPr>
        <p:spPr>
          <a:xfrm>
            <a:off x="1319520" y="9626378"/>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Prompt students to link case details with key competencies like systems thinking and ethical decision-making.</a:t>
            </a:r>
            <a:endParaRPr lang="en-GB" sz="1200" b="1" dirty="0">
              <a:solidFill>
                <a:schemeClr val="bg1"/>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3C396090-4562-C499-EFCF-BB11A41F4326}"/>
              </a:ext>
            </a:extLst>
          </p:cNvPr>
          <p:cNvPicPr>
            <a:picLocks noChangeAspect="1"/>
          </p:cNvPicPr>
          <p:nvPr/>
        </p:nvPicPr>
        <p:blipFill>
          <a:blip r:embed="rId3"/>
          <a:stretch>
            <a:fillRect/>
          </a:stretch>
        </p:blipFill>
        <p:spPr>
          <a:xfrm>
            <a:off x="6292771" y="6672248"/>
            <a:ext cx="954931" cy="954931"/>
          </a:xfrm>
          <a:prstGeom prst="rect">
            <a:avLst/>
          </a:prstGeom>
        </p:spPr>
      </p:pic>
      <p:sp>
        <p:nvSpPr>
          <p:cNvPr id="30" name="Google Shape;1738;p22">
            <a:extLst>
              <a:ext uri="{FF2B5EF4-FFF2-40B4-BE49-F238E27FC236}">
                <a16:creationId xmlns:a16="http://schemas.microsoft.com/office/drawing/2014/main" id="{50038C00-04C0-FC60-C0D4-21E3BFF84D50}"/>
              </a:ext>
            </a:extLst>
          </p:cNvPr>
          <p:cNvSpPr txBox="1"/>
          <p:nvPr/>
        </p:nvSpPr>
        <p:spPr>
          <a:xfrm>
            <a:off x="1031235" y="1487549"/>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sp>
        <p:nvSpPr>
          <p:cNvPr id="4" name="Google Shape;1737;p22">
            <a:extLst>
              <a:ext uri="{FF2B5EF4-FFF2-40B4-BE49-F238E27FC236}">
                <a16:creationId xmlns:a16="http://schemas.microsoft.com/office/drawing/2014/main" id="{68019E33-92BF-3CF7-7BED-EDC5298726A7}"/>
              </a:ext>
            </a:extLst>
          </p:cNvPr>
          <p:cNvSpPr txBox="1"/>
          <p:nvPr/>
        </p:nvSpPr>
        <p:spPr>
          <a:xfrm>
            <a:off x="1241235" y="3273124"/>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Problem-Based Learning (PBL)</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18" name="Google Shape;1737;p22">
            <a:extLst>
              <a:ext uri="{FF2B5EF4-FFF2-40B4-BE49-F238E27FC236}">
                <a16:creationId xmlns:a16="http://schemas.microsoft.com/office/drawing/2014/main" id="{333C0D85-63FC-DE5B-7EDA-89AB282D5494}"/>
              </a:ext>
            </a:extLst>
          </p:cNvPr>
          <p:cNvSpPr txBox="1"/>
          <p:nvPr/>
        </p:nvSpPr>
        <p:spPr>
          <a:xfrm>
            <a:off x="1140836" y="6951310"/>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Case based learning </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pic>
        <p:nvPicPr>
          <p:cNvPr id="23" name="Picture 22">
            <a:extLst>
              <a:ext uri="{FF2B5EF4-FFF2-40B4-BE49-F238E27FC236}">
                <a16:creationId xmlns:a16="http://schemas.microsoft.com/office/drawing/2014/main" id="{4668EB1E-B7C6-9746-065C-61676218EC9D}"/>
              </a:ext>
            </a:extLst>
          </p:cNvPr>
          <p:cNvPicPr>
            <a:picLocks noChangeAspect="1"/>
          </p:cNvPicPr>
          <p:nvPr/>
        </p:nvPicPr>
        <p:blipFill>
          <a:blip r:embed="rId4"/>
          <a:stretch>
            <a:fillRect/>
          </a:stretch>
        </p:blipFill>
        <p:spPr>
          <a:xfrm>
            <a:off x="6392702" y="2931988"/>
            <a:ext cx="809948" cy="809948"/>
          </a:xfrm>
          <a:prstGeom prst="rect">
            <a:avLst/>
          </a:prstGeom>
        </p:spPr>
      </p:pic>
    </p:spTree>
    <p:extLst>
      <p:ext uri="{BB962C8B-B14F-4D97-AF65-F5344CB8AC3E}">
        <p14:creationId xmlns:p14="http://schemas.microsoft.com/office/powerpoint/2010/main" val="1089016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390BB61B-1B97-C9C8-6CF9-956A54745930}"/>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4AD76102-482F-549B-9FB5-99BCAC01350A}"/>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707F6417-09B6-FB74-11CC-E47A8238EF78}"/>
              </a:ext>
            </a:extLst>
          </p:cNvPr>
          <p:cNvSpPr/>
          <p:nvPr/>
        </p:nvSpPr>
        <p:spPr>
          <a:xfrm>
            <a:off x="955015" y="2014772"/>
            <a:ext cx="6068373"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2.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BF77F15C-12B6-11C3-3EE3-77FB0F86F6FE}"/>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9AB2B04-BD87-0511-77B1-BC64C709B7B5}"/>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F78A8789-D98D-4311-D05E-5B0D79E26C83}"/>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776DA692-BA9C-D7E7-CC1C-CB746749D3FD}"/>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7716FFF8-F4D7-A250-0627-BF2A781088A5}"/>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8F8EBEA4-9FD0-C9B3-3C10-619360AFC481}"/>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196C8954-B6AF-7BC5-F9C6-A938F0EAB684}"/>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1AC21492-E30C-2436-BC54-72DAD3744961}"/>
                </a:ext>
              </a:extLst>
            </p:cNvPr>
            <p:cNvSpPr txBox="1"/>
            <p:nvPr/>
          </p:nvSpPr>
          <p:spPr>
            <a:xfrm>
              <a:off x="1113819" y="345537"/>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69BCAC"/>
                  </a:solidFill>
                  <a:latin typeface="Calibri" panose="020F0502020204030204" pitchFamily="34" charset="0"/>
                  <a:ea typeface="Calibri"/>
                  <a:cs typeface="Calibri" panose="020F0502020204030204" pitchFamily="34" charset="0"/>
                  <a:sym typeface="Calibri"/>
                </a:rPr>
                <a:t>Module 2</a:t>
              </a:r>
              <a:endParaRPr lang="en-GB" sz="2700" b="1" u="none" strike="noStrike" cap="none" noProof="0" dirty="0">
                <a:solidFill>
                  <a:srgbClr val="69BCAC"/>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ECE90123-F7CC-7A16-FBC9-0177D207B522}"/>
              </a:ext>
            </a:extLst>
          </p:cNvPr>
          <p:cNvSpPr/>
          <p:nvPr/>
        </p:nvSpPr>
        <p:spPr>
          <a:xfrm>
            <a:off x="1129935" y="3410664"/>
            <a:ext cx="5718532" cy="2535130"/>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089BF29D-D2CE-ACD4-58C6-79EBCC6A28DD}"/>
              </a:ext>
            </a:extLst>
          </p:cNvPr>
          <p:cNvSpPr txBox="1"/>
          <p:nvPr/>
        </p:nvSpPr>
        <p:spPr>
          <a:xfrm>
            <a:off x="1290652" y="3905528"/>
            <a:ext cx="2198235" cy="1517046"/>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assume roles of diverse stakeholders to negotiate, plan, or simulate real-world sustainability scenarios, building empathy and negotiation skills.</a:t>
            </a:r>
          </a:p>
        </p:txBody>
      </p:sp>
      <p:sp>
        <p:nvSpPr>
          <p:cNvPr id="47" name="Google Shape;1736;p22">
            <a:extLst>
              <a:ext uri="{FF2B5EF4-FFF2-40B4-BE49-F238E27FC236}">
                <a16:creationId xmlns:a16="http://schemas.microsoft.com/office/drawing/2014/main" id="{C1B76477-97BE-445E-803B-2027B15D3D97}"/>
              </a:ext>
            </a:extLst>
          </p:cNvPr>
          <p:cNvSpPr txBox="1"/>
          <p:nvPr/>
        </p:nvSpPr>
        <p:spPr>
          <a:xfrm>
            <a:off x="3717891" y="390344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M2-C12-A1 (Level 1 – Basic):  </a:t>
            </a:r>
            <a:r>
              <a:rPr lang="en-GB" noProof="0" dirty="0">
                <a:solidFill>
                  <a:srgbClr val="1A3966"/>
                </a:solidFill>
                <a:latin typeface="Calibri"/>
                <a:ea typeface="Calibri"/>
                <a:cs typeface="Calibri"/>
                <a:sym typeface="Calibri"/>
              </a:rPr>
              <a:t>Urban challenges explored through multiple perspectives and stakeholder roles.</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F6601B26-C99E-BECB-B578-C8F10859D114}"/>
              </a:ext>
            </a:extLst>
          </p:cNvPr>
          <p:cNvCxnSpPr>
            <a:cxnSpLocks/>
          </p:cNvCxnSpPr>
          <p:nvPr/>
        </p:nvCxnSpPr>
        <p:spPr>
          <a:xfrm>
            <a:off x="3488888" y="3684452"/>
            <a:ext cx="0" cy="1900036"/>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2B248E-632C-225F-B7FB-6D265EC8C9CC}"/>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tip…Assign clear role descriptions and ground rules to maintain constructive, realistic simulations.</a:t>
            </a:r>
          </a:p>
        </p:txBody>
      </p:sp>
      <p:sp>
        <p:nvSpPr>
          <p:cNvPr id="15" name="Google Shape;1725;p22">
            <a:extLst>
              <a:ext uri="{FF2B5EF4-FFF2-40B4-BE49-F238E27FC236}">
                <a16:creationId xmlns:a16="http://schemas.microsoft.com/office/drawing/2014/main" id="{D77FF564-5688-DF83-B761-EA27358EF1B4}"/>
              </a:ext>
            </a:extLst>
          </p:cNvPr>
          <p:cNvSpPr/>
          <p:nvPr/>
        </p:nvSpPr>
        <p:spPr>
          <a:xfrm>
            <a:off x="1079977" y="7128570"/>
            <a:ext cx="5718532" cy="2625029"/>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9" name="Google Shape;1727;p22">
            <a:extLst>
              <a:ext uri="{FF2B5EF4-FFF2-40B4-BE49-F238E27FC236}">
                <a16:creationId xmlns:a16="http://schemas.microsoft.com/office/drawing/2014/main" id="{150F9C4E-C3DC-942B-1E5F-B6D69F3588A0}"/>
              </a:ext>
            </a:extLst>
          </p:cNvPr>
          <p:cNvSpPr txBox="1"/>
          <p:nvPr/>
        </p:nvSpPr>
        <p:spPr>
          <a:xfrm>
            <a:off x="1226941" y="7672902"/>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Structured discussions or debates where students critically explore controversial or complex sustainability topics, developing argumentation and ethical reasoning.</a:t>
            </a:r>
          </a:p>
        </p:txBody>
      </p:sp>
      <p:sp>
        <p:nvSpPr>
          <p:cNvPr id="20" name="Google Shape;1736;p22">
            <a:extLst>
              <a:ext uri="{FF2B5EF4-FFF2-40B4-BE49-F238E27FC236}">
                <a16:creationId xmlns:a16="http://schemas.microsoft.com/office/drawing/2014/main" id="{34AFA9E4-ED3D-1C34-6892-9CD5B4F35AC9}"/>
              </a:ext>
            </a:extLst>
          </p:cNvPr>
          <p:cNvSpPr txBox="1"/>
          <p:nvPr/>
        </p:nvSpPr>
        <p:spPr>
          <a:xfrm>
            <a:off x="3638051" y="7557966"/>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M2-C11-A1 (Level 1 – Basic): </a:t>
            </a:r>
            <a:r>
              <a:rPr lang="en-GB" noProof="0" dirty="0">
                <a:solidFill>
                  <a:srgbClr val="1A3966"/>
                </a:solidFill>
                <a:latin typeface="Calibri"/>
                <a:ea typeface="Calibri"/>
                <a:cs typeface="Calibri"/>
                <a:sym typeface="Calibri"/>
              </a:rPr>
              <a:t>Debating the broader impacts of engineering decisions.</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M2-C11-A2 (Level 2 – Advanced): </a:t>
            </a:r>
            <a:r>
              <a:rPr lang="en-GB" noProof="0" dirty="0">
                <a:solidFill>
                  <a:srgbClr val="1A3966"/>
                </a:solidFill>
                <a:latin typeface="Calibri"/>
                <a:ea typeface="Calibri"/>
                <a:cs typeface="Calibri"/>
                <a:sym typeface="Calibri"/>
              </a:rPr>
              <a:t>Discussing corporate accountability and social equity.</a:t>
            </a:r>
            <a:endParaRPr lang="en-GB"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085B8A7E-196A-7E80-0B2D-4523AE613063}"/>
              </a:ext>
            </a:extLst>
          </p:cNvPr>
          <p:cNvCxnSpPr>
            <a:cxnSpLocks/>
          </p:cNvCxnSpPr>
          <p:nvPr/>
        </p:nvCxnSpPr>
        <p:spPr>
          <a:xfrm>
            <a:off x="3538295" y="7379069"/>
            <a:ext cx="0" cy="2137625"/>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5DF78B-9C81-84B6-6D2F-BCF7551086CA}"/>
              </a:ext>
            </a:extLst>
          </p:cNvPr>
          <p:cNvSpPr txBox="1"/>
          <p:nvPr/>
        </p:nvSpPr>
        <p:spPr>
          <a:xfrm>
            <a:off x="1319520" y="9626378"/>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Prepare open-ended, provocative questions and set clear norms for respectful, inclusive dialogue..</a:t>
            </a:r>
            <a:endParaRPr lang="en-GB" sz="1200" b="1" dirty="0">
              <a:solidFill>
                <a:schemeClr val="bg1"/>
              </a:solidFill>
              <a:latin typeface="Calibri" panose="020F0502020204030204" pitchFamily="34" charset="0"/>
              <a:cs typeface="Calibri" panose="020F0502020204030204" pitchFamily="34" charset="0"/>
            </a:endParaRPr>
          </a:p>
        </p:txBody>
      </p:sp>
      <p:sp>
        <p:nvSpPr>
          <p:cNvPr id="30" name="Google Shape;1738;p22">
            <a:extLst>
              <a:ext uri="{FF2B5EF4-FFF2-40B4-BE49-F238E27FC236}">
                <a16:creationId xmlns:a16="http://schemas.microsoft.com/office/drawing/2014/main" id="{3BA0685C-C6C2-7FFC-47CF-2F32443DB155}"/>
              </a:ext>
            </a:extLst>
          </p:cNvPr>
          <p:cNvSpPr txBox="1"/>
          <p:nvPr/>
        </p:nvSpPr>
        <p:spPr>
          <a:xfrm>
            <a:off x="1031235" y="1487549"/>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sp>
        <p:nvSpPr>
          <p:cNvPr id="4" name="Google Shape;1737;p22">
            <a:extLst>
              <a:ext uri="{FF2B5EF4-FFF2-40B4-BE49-F238E27FC236}">
                <a16:creationId xmlns:a16="http://schemas.microsoft.com/office/drawing/2014/main" id="{B9251DA3-4B62-F364-6EAA-1278FB9389EE}"/>
              </a:ext>
            </a:extLst>
          </p:cNvPr>
          <p:cNvSpPr txBox="1"/>
          <p:nvPr/>
        </p:nvSpPr>
        <p:spPr>
          <a:xfrm>
            <a:off x="1241235" y="3273124"/>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Role-Play and Simulation</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18" name="Google Shape;1737;p22">
            <a:extLst>
              <a:ext uri="{FF2B5EF4-FFF2-40B4-BE49-F238E27FC236}">
                <a16:creationId xmlns:a16="http://schemas.microsoft.com/office/drawing/2014/main" id="{E31514F4-2416-8A04-5319-A433CF69F169}"/>
              </a:ext>
            </a:extLst>
          </p:cNvPr>
          <p:cNvSpPr txBox="1"/>
          <p:nvPr/>
        </p:nvSpPr>
        <p:spPr>
          <a:xfrm>
            <a:off x="1140836" y="6951310"/>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Socratic Seminar / Debate</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pic>
        <p:nvPicPr>
          <p:cNvPr id="6" name="Picture 5">
            <a:extLst>
              <a:ext uri="{FF2B5EF4-FFF2-40B4-BE49-F238E27FC236}">
                <a16:creationId xmlns:a16="http://schemas.microsoft.com/office/drawing/2014/main" id="{0CC6D3C1-F156-9527-E48B-098CD383CCDE}"/>
              </a:ext>
            </a:extLst>
          </p:cNvPr>
          <p:cNvPicPr>
            <a:picLocks noChangeAspect="1"/>
          </p:cNvPicPr>
          <p:nvPr/>
        </p:nvPicPr>
        <p:blipFill>
          <a:blip r:embed="rId3"/>
          <a:stretch>
            <a:fillRect/>
          </a:stretch>
        </p:blipFill>
        <p:spPr>
          <a:xfrm>
            <a:off x="6232496" y="3048354"/>
            <a:ext cx="804676" cy="804676"/>
          </a:xfrm>
          <a:prstGeom prst="rect">
            <a:avLst/>
          </a:prstGeom>
        </p:spPr>
      </p:pic>
      <p:pic>
        <p:nvPicPr>
          <p:cNvPr id="16" name="Picture 15">
            <a:extLst>
              <a:ext uri="{FF2B5EF4-FFF2-40B4-BE49-F238E27FC236}">
                <a16:creationId xmlns:a16="http://schemas.microsoft.com/office/drawing/2014/main" id="{48D89B0C-93EA-B65E-9782-0ABE37489698}"/>
              </a:ext>
            </a:extLst>
          </p:cNvPr>
          <p:cNvPicPr>
            <a:picLocks noChangeAspect="1"/>
          </p:cNvPicPr>
          <p:nvPr/>
        </p:nvPicPr>
        <p:blipFill>
          <a:blip r:embed="rId4"/>
          <a:stretch>
            <a:fillRect/>
          </a:stretch>
        </p:blipFill>
        <p:spPr>
          <a:xfrm>
            <a:off x="6065344" y="6661176"/>
            <a:ext cx="929262" cy="929262"/>
          </a:xfrm>
          <a:prstGeom prst="rect">
            <a:avLst/>
          </a:prstGeom>
        </p:spPr>
      </p:pic>
    </p:spTree>
    <p:extLst>
      <p:ext uri="{BB962C8B-B14F-4D97-AF65-F5344CB8AC3E}">
        <p14:creationId xmlns:p14="http://schemas.microsoft.com/office/powerpoint/2010/main" val="2965458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19D0B55D-35FC-AA83-DCBB-CF73C08190CC}"/>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C6413935-D59A-4906-12D0-A37951536B78}"/>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88B20781-2651-57E6-A2B0-82C3C939A2BD}"/>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highlights the digital pedagogies applied in Module 2, focusing on flexible, online methods that engage students with key sustainability concepts. These pedagogies support self-paced learning and can complement classroom activities.</a:t>
            </a:r>
          </a:p>
        </p:txBody>
      </p:sp>
      <p:cxnSp>
        <p:nvCxnSpPr>
          <p:cNvPr id="3" name="Straight Connector 2">
            <a:extLst>
              <a:ext uri="{FF2B5EF4-FFF2-40B4-BE49-F238E27FC236}">
                <a16:creationId xmlns:a16="http://schemas.microsoft.com/office/drawing/2014/main" id="{E54C3E5D-E972-699F-C649-9D0D8B99D012}"/>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262C8B2-CFAB-4342-45AB-F5F031DEBD42}"/>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9005EC0A-B445-449E-BA46-44A259BE9D6D}"/>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990A5438-A28E-86B5-D512-635C0C9F0028}"/>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B3E40716-82FB-A8F0-B0AC-31108FF5BDFD}"/>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A580FED6-080B-347B-7594-72449F59948D}"/>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EA710EBE-CF63-6596-4FD3-3925BF64166E}"/>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C4F32339-DCDA-24F6-5251-8899AE71766C}"/>
                </a:ext>
              </a:extLst>
            </p:cNvPr>
            <p:cNvSpPr txBox="1"/>
            <p:nvPr/>
          </p:nvSpPr>
          <p:spPr>
            <a:xfrm>
              <a:off x="1113819" y="345537"/>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69BCAC"/>
                  </a:solidFill>
                  <a:latin typeface="Calibri" panose="020F0502020204030204" pitchFamily="34" charset="0"/>
                  <a:ea typeface="Calibri"/>
                  <a:cs typeface="Calibri" panose="020F0502020204030204" pitchFamily="34" charset="0"/>
                  <a:sym typeface="Calibri"/>
                </a:rPr>
                <a:t>Module 2</a:t>
              </a:r>
              <a:endParaRPr lang="en-GB" sz="2700" b="1" u="none" strike="noStrike" cap="none" noProof="0" dirty="0">
                <a:solidFill>
                  <a:srgbClr val="69BCAC"/>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F8DC2BE2-1D49-AC3B-223C-2AA146837C75}"/>
              </a:ext>
            </a:extLst>
          </p:cNvPr>
          <p:cNvSpPr/>
          <p:nvPr/>
        </p:nvSpPr>
        <p:spPr>
          <a:xfrm>
            <a:off x="1129935" y="3410664"/>
            <a:ext cx="5718532" cy="2535130"/>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F8E2BDE5-416F-61FD-194F-724CBF9876BD}"/>
              </a:ext>
            </a:extLst>
          </p:cNvPr>
          <p:cNvSpPr txBox="1"/>
          <p:nvPr/>
        </p:nvSpPr>
        <p:spPr>
          <a:xfrm>
            <a:off x="1290652" y="3905528"/>
            <a:ext cx="2198235" cy="1517046"/>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 Incorporating points, badges, or interactive scenarios into digital activities to increase motivation and engagement with sustainability topics.</a:t>
            </a:r>
          </a:p>
        </p:txBody>
      </p:sp>
      <p:sp>
        <p:nvSpPr>
          <p:cNvPr id="47" name="Google Shape;1736;p22">
            <a:extLst>
              <a:ext uri="{FF2B5EF4-FFF2-40B4-BE49-F238E27FC236}">
                <a16:creationId xmlns:a16="http://schemas.microsoft.com/office/drawing/2014/main" id="{EA5BB387-F3B9-1AA6-B81E-C09A0CA618EC}"/>
              </a:ext>
            </a:extLst>
          </p:cNvPr>
          <p:cNvSpPr txBox="1"/>
          <p:nvPr/>
        </p:nvSpPr>
        <p:spPr>
          <a:xfrm>
            <a:off x="3717891" y="390344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M2-C10-A3 (Level 3 – Integrated): </a:t>
            </a:r>
            <a:r>
              <a:rPr lang="en-GB" noProof="0" dirty="0">
                <a:solidFill>
                  <a:srgbClr val="1A3966"/>
                </a:solidFill>
                <a:latin typeface="Calibri"/>
                <a:ea typeface="Calibri"/>
                <a:cs typeface="Calibri"/>
                <a:sym typeface="Calibri"/>
              </a:rPr>
              <a:t>Whole system mapping in practice, using gamified elements to encourage exploration of trade-offs</a:t>
            </a:r>
            <a:r>
              <a:rPr lang="en-GB" b="1" noProof="0" dirty="0">
                <a:solidFill>
                  <a:srgbClr val="69BCAC"/>
                </a:solidFill>
                <a:latin typeface="Calibri"/>
                <a:ea typeface="Calibri"/>
                <a:cs typeface="Calibri"/>
                <a:sym typeface="Calibri"/>
              </a:rPr>
              <a:t>.</a:t>
            </a:r>
            <a:r>
              <a:rPr lang="en-GB" noProof="0" dirty="0">
                <a:solidFill>
                  <a:srgbClr val="1A3966"/>
                </a:solidFill>
                <a:latin typeface="Calibri"/>
                <a:ea typeface="Calibri"/>
                <a:cs typeface="Calibri"/>
                <a:sym typeface="Calibri"/>
              </a:rPr>
              <a:t>.</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E483FFA7-EBB0-AC5D-089A-120EA95C77BF}"/>
              </a:ext>
            </a:extLst>
          </p:cNvPr>
          <p:cNvCxnSpPr>
            <a:cxnSpLocks/>
          </p:cNvCxnSpPr>
          <p:nvPr/>
        </p:nvCxnSpPr>
        <p:spPr>
          <a:xfrm>
            <a:off x="3488888" y="3684452"/>
            <a:ext cx="0" cy="1900036"/>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05FAE6-44BE-D98C-A99E-ACF74C628D55}"/>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Integrate clear goals and meaningful rewards linked directly to sustainability learning outcomes to keep engagement focused.</a:t>
            </a:r>
          </a:p>
        </p:txBody>
      </p:sp>
      <p:sp>
        <p:nvSpPr>
          <p:cNvPr id="15" name="Google Shape;1725;p22">
            <a:extLst>
              <a:ext uri="{FF2B5EF4-FFF2-40B4-BE49-F238E27FC236}">
                <a16:creationId xmlns:a16="http://schemas.microsoft.com/office/drawing/2014/main" id="{D6FF5313-6EB5-0EDC-E1A2-A5E50159B884}"/>
              </a:ext>
            </a:extLst>
          </p:cNvPr>
          <p:cNvSpPr/>
          <p:nvPr/>
        </p:nvSpPr>
        <p:spPr>
          <a:xfrm>
            <a:off x="1079977" y="7128570"/>
            <a:ext cx="5718532" cy="2625029"/>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9" name="Google Shape;1727;p22">
            <a:extLst>
              <a:ext uri="{FF2B5EF4-FFF2-40B4-BE49-F238E27FC236}">
                <a16:creationId xmlns:a16="http://schemas.microsoft.com/office/drawing/2014/main" id="{A92A8841-2911-78EA-6B64-F61468CBD654}"/>
              </a:ext>
            </a:extLst>
          </p:cNvPr>
          <p:cNvSpPr txBox="1"/>
          <p:nvPr/>
        </p:nvSpPr>
        <p:spPr>
          <a:xfrm>
            <a:off x="1226941" y="7672902"/>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 Structured online research tasks where students use curated resources to explore sustainability issues and synthesise findings for presentation or discussion.</a:t>
            </a:r>
          </a:p>
        </p:txBody>
      </p:sp>
      <p:sp>
        <p:nvSpPr>
          <p:cNvPr id="20" name="Google Shape;1736;p22">
            <a:extLst>
              <a:ext uri="{FF2B5EF4-FFF2-40B4-BE49-F238E27FC236}">
                <a16:creationId xmlns:a16="http://schemas.microsoft.com/office/drawing/2014/main" id="{ECDCADBC-0FCD-A0BC-CAB3-D7608C63CB3A}"/>
              </a:ext>
            </a:extLst>
          </p:cNvPr>
          <p:cNvSpPr txBox="1"/>
          <p:nvPr/>
        </p:nvSpPr>
        <p:spPr>
          <a:xfrm>
            <a:off x="3638051" y="7557966"/>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M2-C12-A2 (Level 2 – Advanced): </a:t>
            </a:r>
            <a:r>
              <a:rPr lang="en-GB" noProof="0" dirty="0">
                <a:solidFill>
                  <a:srgbClr val="1A3966"/>
                </a:solidFill>
                <a:latin typeface="Calibri"/>
                <a:ea typeface="Calibri"/>
                <a:cs typeface="Calibri"/>
                <a:sym typeface="Calibri"/>
              </a:rPr>
              <a:t>Investigating multi-perspective sustainability challenges, such as smartphone life-cycle impacts.</a:t>
            </a:r>
            <a:endParaRPr lang="en-GB"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689882B0-F2C2-C2FD-7C1A-3CAF6CAC0B63}"/>
              </a:ext>
            </a:extLst>
          </p:cNvPr>
          <p:cNvCxnSpPr>
            <a:cxnSpLocks/>
          </p:cNvCxnSpPr>
          <p:nvPr/>
        </p:nvCxnSpPr>
        <p:spPr>
          <a:xfrm>
            <a:off x="3538295" y="7379069"/>
            <a:ext cx="0" cy="2137625"/>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571E17E-58A2-7A5C-F26A-A5D44DA92D70}"/>
              </a:ext>
            </a:extLst>
          </p:cNvPr>
          <p:cNvSpPr txBox="1"/>
          <p:nvPr/>
        </p:nvSpPr>
        <p:spPr>
          <a:xfrm>
            <a:off x="1319520" y="9626378"/>
            <a:ext cx="5239443"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Include a list of reliable sources and clear instructions to guide students’ research and help them draw connections to module competencies.</a:t>
            </a:r>
            <a:endParaRPr lang="en-GB" sz="1200" b="1" dirty="0">
              <a:solidFill>
                <a:schemeClr val="bg1"/>
              </a:solidFill>
              <a:latin typeface="Calibri" panose="020F0502020204030204" pitchFamily="34" charset="0"/>
              <a:cs typeface="Calibri" panose="020F0502020204030204" pitchFamily="34" charset="0"/>
            </a:endParaRPr>
          </a:p>
        </p:txBody>
      </p:sp>
      <p:sp>
        <p:nvSpPr>
          <p:cNvPr id="4" name="Google Shape;1737;p22">
            <a:extLst>
              <a:ext uri="{FF2B5EF4-FFF2-40B4-BE49-F238E27FC236}">
                <a16:creationId xmlns:a16="http://schemas.microsoft.com/office/drawing/2014/main" id="{1E417F2D-8721-CD69-712E-523B86907E4E}"/>
              </a:ext>
            </a:extLst>
          </p:cNvPr>
          <p:cNvSpPr txBox="1"/>
          <p:nvPr/>
        </p:nvSpPr>
        <p:spPr>
          <a:xfrm>
            <a:off x="1241235" y="3273124"/>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Gamification</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18" name="Google Shape;1737;p22">
            <a:extLst>
              <a:ext uri="{FF2B5EF4-FFF2-40B4-BE49-F238E27FC236}">
                <a16:creationId xmlns:a16="http://schemas.microsoft.com/office/drawing/2014/main" id="{7DF365C5-E27D-BDDF-C5E7-43018AAE0296}"/>
              </a:ext>
            </a:extLst>
          </p:cNvPr>
          <p:cNvSpPr txBox="1"/>
          <p:nvPr/>
        </p:nvSpPr>
        <p:spPr>
          <a:xfrm>
            <a:off x="1140836" y="6951310"/>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WebQuests / Guided Inquiry</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7" name="Google Shape;1738;p22">
            <a:extLst>
              <a:ext uri="{FF2B5EF4-FFF2-40B4-BE49-F238E27FC236}">
                <a16:creationId xmlns:a16="http://schemas.microsoft.com/office/drawing/2014/main" id="{4772E801-8275-37BF-A2A2-6F67767EE3B4}"/>
              </a:ext>
            </a:extLst>
          </p:cNvPr>
          <p:cNvSpPr txBox="1"/>
          <p:nvPr/>
        </p:nvSpPr>
        <p:spPr>
          <a:xfrm>
            <a:off x="988178" y="1472555"/>
            <a:ext cx="2552244" cy="415060"/>
          </a:xfrm>
          <a:prstGeom prst="rect">
            <a:avLst/>
          </a:prstGeom>
          <a:solidFill>
            <a:srgbClr val="EEC7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Digital Pedagogies</a:t>
            </a:r>
          </a:p>
        </p:txBody>
      </p:sp>
      <p:pic>
        <p:nvPicPr>
          <p:cNvPr id="17" name="Picture 16">
            <a:extLst>
              <a:ext uri="{FF2B5EF4-FFF2-40B4-BE49-F238E27FC236}">
                <a16:creationId xmlns:a16="http://schemas.microsoft.com/office/drawing/2014/main" id="{D36C8DCB-0A07-29EE-04BF-9C14CC99966C}"/>
              </a:ext>
            </a:extLst>
          </p:cNvPr>
          <p:cNvPicPr>
            <a:picLocks noChangeAspect="1"/>
          </p:cNvPicPr>
          <p:nvPr/>
        </p:nvPicPr>
        <p:blipFill>
          <a:blip r:embed="rId3"/>
          <a:stretch>
            <a:fillRect/>
          </a:stretch>
        </p:blipFill>
        <p:spPr>
          <a:xfrm>
            <a:off x="6080577" y="6616286"/>
            <a:ext cx="1209682" cy="1209682"/>
          </a:xfrm>
          <a:prstGeom prst="rect">
            <a:avLst/>
          </a:prstGeom>
        </p:spPr>
      </p:pic>
      <p:pic>
        <p:nvPicPr>
          <p:cNvPr id="24" name="Picture 23">
            <a:extLst>
              <a:ext uri="{FF2B5EF4-FFF2-40B4-BE49-F238E27FC236}">
                <a16:creationId xmlns:a16="http://schemas.microsoft.com/office/drawing/2014/main" id="{30AC8CC0-5DA8-E60A-17E9-E608B9328BA3}"/>
              </a:ext>
            </a:extLst>
          </p:cNvPr>
          <p:cNvPicPr>
            <a:picLocks noChangeAspect="1"/>
          </p:cNvPicPr>
          <p:nvPr/>
        </p:nvPicPr>
        <p:blipFill>
          <a:blip r:embed="rId4"/>
          <a:stretch>
            <a:fillRect/>
          </a:stretch>
        </p:blipFill>
        <p:spPr>
          <a:xfrm>
            <a:off x="6202567" y="2946102"/>
            <a:ext cx="1080244" cy="1080244"/>
          </a:xfrm>
          <a:prstGeom prst="rect">
            <a:avLst/>
          </a:prstGeom>
        </p:spPr>
      </p:pic>
    </p:spTree>
    <p:extLst>
      <p:ext uri="{BB962C8B-B14F-4D97-AF65-F5344CB8AC3E}">
        <p14:creationId xmlns:p14="http://schemas.microsoft.com/office/powerpoint/2010/main" val="946053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61C78694-32BA-3AD0-A547-72D09D79C41B}"/>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63CA328E-321B-B21D-4916-261AEF3C3F9F}"/>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8DD9AAE8-B630-0B77-32A2-5897B0E73CAF}"/>
              </a:ext>
            </a:extLst>
          </p:cNvPr>
          <p:cNvSpPr/>
          <p:nvPr/>
        </p:nvSpPr>
        <p:spPr>
          <a:xfrm>
            <a:off x="934354" y="2167557"/>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highlights the digital pedagogies applied in Module 2, focusing on flexible, online methods that engage students with key sustainability concepts. These pedagogies support self-paced learning and can complement classroom activities.</a:t>
            </a:r>
          </a:p>
        </p:txBody>
      </p:sp>
      <p:cxnSp>
        <p:nvCxnSpPr>
          <p:cNvPr id="3" name="Straight Connector 2">
            <a:extLst>
              <a:ext uri="{FF2B5EF4-FFF2-40B4-BE49-F238E27FC236}">
                <a16:creationId xmlns:a16="http://schemas.microsoft.com/office/drawing/2014/main" id="{54F1213C-6B06-4843-EEDA-F93F5A723104}"/>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B897A02-38A6-1DB0-4F3F-59AA3310FF38}"/>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36D38C43-5589-2028-6A00-760E40EE73F4}"/>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E802D78C-265D-717E-9419-E501CA19D949}"/>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409CFFD3-E556-DBE3-F089-B2DF11D4FD07}"/>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669C0224-EC2E-D742-6D4D-2422C4FA0F20}"/>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064BC8B5-F884-BD5D-F72A-3C8B8DA55418}"/>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F904D5F6-D15B-0DAF-76E3-B99A72C9F48A}"/>
                </a:ext>
              </a:extLst>
            </p:cNvPr>
            <p:cNvSpPr txBox="1"/>
            <p:nvPr/>
          </p:nvSpPr>
          <p:spPr>
            <a:xfrm>
              <a:off x="1113819" y="345537"/>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69BCAC"/>
                  </a:solidFill>
                  <a:latin typeface="Calibri" panose="020F0502020204030204" pitchFamily="34" charset="0"/>
                  <a:ea typeface="Calibri"/>
                  <a:cs typeface="Calibri" panose="020F0502020204030204" pitchFamily="34" charset="0"/>
                  <a:sym typeface="Calibri"/>
                </a:rPr>
                <a:t>Module 2</a:t>
              </a:r>
              <a:endParaRPr lang="en-GB" sz="2700" b="1" u="none" strike="noStrike" cap="none" noProof="0" dirty="0">
                <a:solidFill>
                  <a:srgbClr val="69BCAC"/>
                </a:solidFill>
                <a:latin typeface="Calibri" panose="020F0502020204030204" pitchFamily="34" charset="0"/>
                <a:ea typeface="Calibri"/>
                <a:cs typeface="Calibri" panose="020F0502020204030204" pitchFamily="34" charset="0"/>
                <a:sym typeface="Calibri"/>
              </a:endParaRPr>
            </a:p>
          </p:txBody>
        </p:sp>
      </p:grpSp>
      <p:sp>
        <p:nvSpPr>
          <p:cNvPr id="7" name="Google Shape;1738;p22">
            <a:extLst>
              <a:ext uri="{FF2B5EF4-FFF2-40B4-BE49-F238E27FC236}">
                <a16:creationId xmlns:a16="http://schemas.microsoft.com/office/drawing/2014/main" id="{12465A3C-253A-30E8-02BB-721A63ECEE55}"/>
              </a:ext>
            </a:extLst>
          </p:cNvPr>
          <p:cNvSpPr txBox="1"/>
          <p:nvPr/>
        </p:nvSpPr>
        <p:spPr>
          <a:xfrm>
            <a:off x="988178" y="1472555"/>
            <a:ext cx="2552244" cy="415060"/>
          </a:xfrm>
          <a:prstGeom prst="rect">
            <a:avLst/>
          </a:prstGeom>
          <a:solidFill>
            <a:srgbClr val="EEC7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Digital Pedagogies</a:t>
            </a:r>
          </a:p>
        </p:txBody>
      </p:sp>
      <p:sp>
        <p:nvSpPr>
          <p:cNvPr id="6" name="Google Shape;1725;p22">
            <a:extLst>
              <a:ext uri="{FF2B5EF4-FFF2-40B4-BE49-F238E27FC236}">
                <a16:creationId xmlns:a16="http://schemas.microsoft.com/office/drawing/2014/main" id="{6229E361-9816-3049-4C7F-025F48485A5D}"/>
              </a:ext>
            </a:extLst>
          </p:cNvPr>
          <p:cNvSpPr/>
          <p:nvPr/>
        </p:nvSpPr>
        <p:spPr>
          <a:xfrm>
            <a:off x="1044267" y="4257693"/>
            <a:ext cx="5718532" cy="3619846"/>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6" name="TextBox 15">
            <a:extLst>
              <a:ext uri="{FF2B5EF4-FFF2-40B4-BE49-F238E27FC236}">
                <a16:creationId xmlns:a16="http://schemas.microsoft.com/office/drawing/2014/main" id="{7135F7AE-9B7B-258C-DD44-1A077CAE6969}"/>
              </a:ext>
            </a:extLst>
          </p:cNvPr>
          <p:cNvSpPr txBox="1"/>
          <p:nvPr/>
        </p:nvSpPr>
        <p:spPr>
          <a:xfrm>
            <a:off x="1540903" y="7709320"/>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tip…Use videos as pre-class or self-directed resources; combine with reflection questions or quizzes for comprehension checks.</a:t>
            </a:r>
          </a:p>
        </p:txBody>
      </p:sp>
      <p:cxnSp>
        <p:nvCxnSpPr>
          <p:cNvPr id="23" name="Straight Connector 22">
            <a:extLst>
              <a:ext uri="{FF2B5EF4-FFF2-40B4-BE49-F238E27FC236}">
                <a16:creationId xmlns:a16="http://schemas.microsoft.com/office/drawing/2014/main" id="{401C4F07-F3A9-FEBC-245B-C3BADEACF1AC}"/>
              </a:ext>
            </a:extLst>
          </p:cNvPr>
          <p:cNvCxnSpPr>
            <a:cxnSpLocks/>
          </p:cNvCxnSpPr>
          <p:nvPr/>
        </p:nvCxnSpPr>
        <p:spPr>
          <a:xfrm>
            <a:off x="3887787" y="4909184"/>
            <a:ext cx="0" cy="1900036"/>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5" name="Google Shape;1737;p22">
            <a:extLst>
              <a:ext uri="{FF2B5EF4-FFF2-40B4-BE49-F238E27FC236}">
                <a16:creationId xmlns:a16="http://schemas.microsoft.com/office/drawing/2014/main" id="{395A9913-B5A2-A238-5ECE-305AC5435679}"/>
              </a:ext>
            </a:extLst>
          </p:cNvPr>
          <p:cNvSpPr txBox="1"/>
          <p:nvPr/>
        </p:nvSpPr>
        <p:spPr>
          <a:xfrm>
            <a:off x="1334561" y="4035979"/>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Microlearning</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26" name="Google Shape;1736;p22">
            <a:extLst>
              <a:ext uri="{FF2B5EF4-FFF2-40B4-BE49-F238E27FC236}">
                <a16:creationId xmlns:a16="http://schemas.microsoft.com/office/drawing/2014/main" id="{43A3B483-67CB-8DA2-E792-074EEF357DDC}"/>
              </a:ext>
            </a:extLst>
          </p:cNvPr>
          <p:cNvSpPr txBox="1"/>
          <p:nvPr/>
        </p:nvSpPr>
        <p:spPr>
          <a:xfrm>
            <a:off x="4062946" y="4766953"/>
            <a:ext cx="2562480" cy="2752132"/>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M2-C10-A1_R1_V1 (Level 1 – Basic): </a:t>
            </a:r>
            <a:r>
              <a:rPr lang="en-GB" noProof="0" dirty="0">
                <a:solidFill>
                  <a:srgbClr val="1A3966"/>
                </a:solidFill>
                <a:latin typeface="Calibri"/>
                <a:ea typeface="Calibri"/>
                <a:cs typeface="Calibri"/>
                <a:sym typeface="Calibri"/>
              </a:rPr>
              <a:t>Video introducing systems design and whole life-cycle thinking.</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M2-C10-A2_R1_V1 (Level 2 – Advanced): </a:t>
            </a:r>
            <a:r>
              <a:rPr lang="en-GB" noProof="0" dirty="0">
                <a:solidFill>
                  <a:srgbClr val="1A3966"/>
                </a:solidFill>
                <a:latin typeface="Calibri"/>
                <a:ea typeface="Calibri"/>
                <a:cs typeface="Calibri"/>
                <a:sym typeface="Calibri"/>
              </a:rPr>
              <a:t>Video on whole system mapping concepts.</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M2-C10-A3_R1_V1 (Level 3 – Integrated): </a:t>
            </a:r>
            <a:r>
              <a:rPr lang="en-GB" noProof="0" dirty="0">
                <a:solidFill>
                  <a:srgbClr val="1A3966"/>
                </a:solidFill>
                <a:latin typeface="Calibri"/>
                <a:ea typeface="Calibri"/>
                <a:cs typeface="Calibri"/>
                <a:sym typeface="Calibri"/>
              </a:rPr>
              <a:t>Video applying whole system mapping.</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M2-C11-A1_R1_V1 (Level 1 – Basic): </a:t>
            </a:r>
            <a:r>
              <a:rPr lang="en-GB" noProof="0" dirty="0">
                <a:solidFill>
                  <a:srgbClr val="1A3966"/>
                </a:solidFill>
                <a:latin typeface="Calibri"/>
                <a:ea typeface="Calibri"/>
                <a:cs typeface="Calibri"/>
                <a:sym typeface="Calibri"/>
              </a:rPr>
              <a:t>Video exploring broader impacts of engineering decisions.</a:t>
            </a:r>
            <a:endParaRPr lang="en-GB" sz="1000" u="none" strike="noStrike" cap="none" noProof="0" dirty="0">
              <a:solidFill>
                <a:srgbClr val="1A3966"/>
              </a:solidFill>
              <a:latin typeface="Calibri"/>
              <a:ea typeface="Calibri"/>
              <a:cs typeface="Calibri"/>
              <a:sym typeface="Calibri"/>
            </a:endParaRPr>
          </a:p>
        </p:txBody>
      </p:sp>
      <p:sp>
        <p:nvSpPr>
          <p:cNvPr id="27" name="Google Shape;1727;p22">
            <a:extLst>
              <a:ext uri="{FF2B5EF4-FFF2-40B4-BE49-F238E27FC236}">
                <a16:creationId xmlns:a16="http://schemas.microsoft.com/office/drawing/2014/main" id="{3F5E4458-FCD8-4296-09C9-1468D0C4AD96}"/>
              </a:ext>
            </a:extLst>
          </p:cNvPr>
          <p:cNvSpPr txBox="1"/>
          <p:nvPr/>
        </p:nvSpPr>
        <p:spPr>
          <a:xfrm>
            <a:off x="1454489" y="5292174"/>
            <a:ext cx="2198235" cy="1517046"/>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Short, focused learning units like videos, quizzes, or infographics to introduce key sustainability concepts efficiently.</a:t>
            </a:r>
          </a:p>
        </p:txBody>
      </p:sp>
      <p:pic>
        <p:nvPicPr>
          <p:cNvPr id="28" name="Picture 27">
            <a:extLst>
              <a:ext uri="{FF2B5EF4-FFF2-40B4-BE49-F238E27FC236}">
                <a16:creationId xmlns:a16="http://schemas.microsoft.com/office/drawing/2014/main" id="{D93EBBE0-C762-10FF-BE0B-88B5244D81ED}"/>
              </a:ext>
            </a:extLst>
          </p:cNvPr>
          <p:cNvPicPr>
            <a:picLocks noChangeAspect="1"/>
          </p:cNvPicPr>
          <p:nvPr/>
        </p:nvPicPr>
        <p:blipFill>
          <a:blip r:embed="rId3"/>
          <a:stretch>
            <a:fillRect/>
          </a:stretch>
        </p:blipFill>
        <p:spPr>
          <a:xfrm>
            <a:off x="6083051" y="3754393"/>
            <a:ext cx="1012560" cy="1012560"/>
          </a:xfrm>
          <a:prstGeom prst="rect">
            <a:avLst/>
          </a:prstGeom>
        </p:spPr>
      </p:pic>
    </p:spTree>
    <p:extLst>
      <p:ext uri="{BB962C8B-B14F-4D97-AF65-F5344CB8AC3E}">
        <p14:creationId xmlns:p14="http://schemas.microsoft.com/office/powerpoint/2010/main" val="235118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72" name="Google Shape;1772;p23"/>
          <p:cNvSpPr txBox="1">
            <a:spLocks noGrp="1"/>
          </p:cNvSpPr>
          <p:nvPr>
            <p:ph type="body" idx="1"/>
          </p:nvPr>
        </p:nvSpPr>
        <p:spPr>
          <a:xfrm>
            <a:off x="1036142" y="3002861"/>
            <a:ext cx="5500381" cy="1274938"/>
          </a:xfrm>
          <a:prstGeom prst="rect">
            <a:avLst/>
          </a:prstGeom>
          <a:noFill/>
          <a:ln>
            <a:noFill/>
          </a:ln>
        </p:spPr>
        <p:txBody>
          <a:bodyPr spcFirstLastPara="1" wrap="square" lIns="91425" tIns="45700" rIns="91425" bIns="45700" anchor="t" anchorCtr="0">
            <a:noAutofit/>
          </a:bodyPr>
          <a:lstStyle/>
          <a:p>
            <a:pPr marL="12700" lvl="0" indent="0" algn="l" rtl="0">
              <a:lnSpc>
                <a:spcPts val="1720"/>
              </a:lnSpc>
              <a:spcBef>
                <a:spcPts val="0"/>
              </a:spcBef>
              <a:spcAft>
                <a:spcPts val="0"/>
              </a:spcAft>
              <a:buSzPts val="1100"/>
              <a:buNone/>
            </a:pPr>
            <a:r>
              <a:rPr lang="en-GB" sz="1600" b="1" i="1" noProof="0" dirty="0">
                <a:latin typeface="Calibri" panose="020F0502020204030204" pitchFamily="34" charset="0"/>
                <a:cs typeface="Calibri" panose="020F0502020204030204" pitchFamily="34" charset="0"/>
              </a:rPr>
              <a:t>This course is driven by the desire and need to embed a sustainable mindset into engineering learning.</a:t>
            </a:r>
          </a:p>
          <a:p>
            <a:pPr marL="12700" lvl="0" indent="0" algn="l" rtl="0">
              <a:lnSpc>
                <a:spcPts val="1720"/>
              </a:lnSpc>
              <a:spcBef>
                <a:spcPts val="0"/>
              </a:spcBef>
              <a:spcAft>
                <a:spcPts val="0"/>
              </a:spcAft>
              <a:buSzPts val="1100"/>
              <a:buNone/>
            </a:pPr>
            <a:endParaRPr lang="en-GB" sz="1600" b="1" i="1" noProof="0" dirty="0">
              <a:latin typeface="Calibri" panose="020F0502020204030204" pitchFamily="34" charset="0"/>
              <a:cs typeface="Calibri" panose="020F0502020204030204" pitchFamily="34" charset="0"/>
            </a:endParaRPr>
          </a:p>
          <a:p>
            <a:pPr marL="12700" lvl="0" indent="0" algn="l" rtl="0">
              <a:lnSpc>
                <a:spcPts val="1720"/>
              </a:lnSpc>
              <a:spcBef>
                <a:spcPts val="0"/>
              </a:spcBef>
              <a:spcAft>
                <a:spcPts val="0"/>
              </a:spcAft>
              <a:buSzPts val="1100"/>
              <a:buNone/>
            </a:pPr>
            <a:r>
              <a:rPr lang="en-GB" sz="1600" b="1" i="1" noProof="0" dirty="0">
                <a:latin typeface="Calibri" panose="020F0502020204030204" pitchFamily="34" charset="0"/>
                <a:cs typeface="Calibri" panose="020F0502020204030204" pitchFamily="34" charset="0"/>
              </a:rPr>
              <a:t> The ultimate goal is to ensure this approach will be applied in professional practice, developing engineers who are aware of the need to ensure a sustainable future.</a:t>
            </a:r>
          </a:p>
          <a:p>
            <a:pPr marL="12700" marR="0" lvl="0" indent="0" algn="just" rtl="0">
              <a:lnSpc>
                <a:spcPts val="1720"/>
              </a:lnSpc>
              <a:spcBef>
                <a:spcPts val="0"/>
              </a:spcBef>
              <a:spcAft>
                <a:spcPts val="0"/>
              </a:spcAft>
              <a:buClr>
                <a:srgbClr val="1A3966"/>
              </a:buClr>
              <a:buSzPts val="1100"/>
              <a:buFont typeface="Arial"/>
              <a:buNone/>
            </a:pPr>
            <a:endParaRPr lang="en-GB" sz="1600" b="1" i="1" noProof="0" dirty="0">
              <a:latin typeface="Calibri" panose="020F0502020204030204" pitchFamily="34" charset="0"/>
              <a:cs typeface="Calibri" panose="020F0502020204030204" pitchFamily="34" charset="0"/>
            </a:endParaRPr>
          </a:p>
        </p:txBody>
      </p:sp>
      <p:sp>
        <p:nvSpPr>
          <p:cNvPr id="1774" name="Google Shape;1774;p23"/>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775" name="Google Shape;1775;p23"/>
          <p:cNvGrpSpPr/>
          <p:nvPr/>
        </p:nvGrpSpPr>
        <p:grpSpPr>
          <a:xfrm>
            <a:off x="1036142" y="0"/>
            <a:ext cx="6802647" cy="1670099"/>
            <a:chOff x="1677200" y="-412626"/>
            <a:chExt cx="7459575" cy="1831381"/>
          </a:xfrm>
        </p:grpSpPr>
        <p:sp>
          <p:nvSpPr>
            <p:cNvPr id="1776" name="Google Shape;1776;p23"/>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777" name="Google Shape;1777;p23"/>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778" name="Google Shape;1778;p23"/>
          <p:cNvSpPr txBox="1"/>
          <p:nvPr/>
        </p:nvSpPr>
        <p:spPr>
          <a:xfrm>
            <a:off x="599924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780" name="Google Shape;1780;p23"/>
          <p:cNvSpPr txBox="1"/>
          <p:nvPr/>
        </p:nvSpPr>
        <p:spPr>
          <a:xfrm>
            <a:off x="1036142" y="4697972"/>
            <a:ext cx="6246152" cy="4527051"/>
          </a:xfrm>
          <a:prstGeom prst="rect">
            <a:avLst/>
          </a:prstGeom>
          <a:noFill/>
          <a:ln>
            <a:noFill/>
          </a:ln>
        </p:spPr>
        <p:txBody>
          <a:bodyPr spcFirstLastPara="1" wrap="square" lIns="91425" tIns="45700" rIns="91425" bIns="45700" numCol="2" spcCol="216000" anchor="t" anchorCtr="0">
            <a:noAutofit/>
          </a:bodyPr>
          <a:lstStyle/>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To support this goal, the EESF team has developed a list of 12 sustainable competencies that combine technical knowledge with creativity and innovation to solve complex and evolving problems. This requires a sustainable mindset that helps make the SDGs achievable.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For this reason, our learning model is based on acquiring a sustainability-oriented mindset. To this end, the EESF team has developed a list of </a:t>
            </a:r>
            <a:r>
              <a:rPr lang="en-GB" sz="1150" noProof="0" dirty="0">
                <a:solidFill>
                  <a:srgbClr val="1A3966"/>
                </a:solidFill>
                <a:latin typeface="Calibri" panose="020F0502020204030204" pitchFamily="34" charset="0"/>
                <a:ea typeface="Calibri"/>
                <a:cs typeface="Calibri" panose="020F0502020204030204" pitchFamily="34" charset="0"/>
                <a:sym typeface="Calibri"/>
              </a:rPr>
              <a:t>competencies.</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sustainable that facilitate the acquisition of this new approach.</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These </a:t>
            </a:r>
            <a:r>
              <a:rPr lang="en-GB" sz="1150" noProof="0" dirty="0">
                <a:solidFill>
                  <a:srgbClr val="1A3966"/>
                </a:solidFill>
                <a:latin typeface="Calibri" panose="020F0502020204030204" pitchFamily="34" charset="0"/>
                <a:ea typeface="Calibri"/>
                <a:cs typeface="Calibri" panose="020F0502020204030204" pitchFamily="34" charset="0"/>
                <a:sym typeface="Calibri"/>
              </a:rPr>
              <a:t>competences</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are organized into in four thematic modules, offering educators flexibility in how they implement them in the classroom. The course is designed to be completed through a series of structured activities within each module. Competences are acquired </a:t>
            </a:r>
            <a:r>
              <a:rPr lang="en-GB" sz="1150" noProof="0" dirty="0">
                <a:solidFill>
                  <a:srgbClr val="1A3966"/>
                </a:solidFill>
                <a:latin typeface="Calibri" panose="020F0502020204030204" pitchFamily="34" charset="0"/>
                <a:ea typeface="Calibri"/>
                <a:cs typeface="Calibri" panose="020F0502020204030204" pitchFamily="34" charset="0"/>
                <a:sym typeface="Calibri"/>
              </a:rPr>
              <a:t>through the</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resources that address the proposed topics and activities, in which the student puts into practice the knowledge and skills necessary to </a:t>
            </a:r>
            <a:r>
              <a:rPr lang="en-GB" sz="1150" noProof="0" dirty="0">
                <a:solidFill>
                  <a:srgbClr val="1A3966"/>
                </a:solidFill>
                <a:latin typeface="Calibri" panose="020F0502020204030204" pitchFamily="34" charset="0"/>
                <a:ea typeface="Calibri"/>
                <a:cs typeface="Calibri" panose="020F0502020204030204" pitchFamily="34" charset="0"/>
                <a:sym typeface="Calibri"/>
              </a:rPr>
              <a:t>achieve it.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noProof="0" dirty="0">
                <a:solidFill>
                  <a:srgbClr val="1A3966"/>
                </a:solidFill>
                <a:latin typeface="Calibri" panose="020F0502020204030204" pitchFamily="34" charset="0"/>
                <a:ea typeface="Calibri"/>
                <a:cs typeface="Calibri" panose="020F0502020204030204" pitchFamily="34" charset="0"/>
                <a:sym typeface="Calibri"/>
              </a:rPr>
              <a:t>The proposed resources are straightforward and easy to integrate into existing curricula, requiring minimal additional time. Activities are structured across three levels—Basic (Level 1), Advanced (Level 2), and Integrative (Level 3)—with each level increasing in time commitment and complexity.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makes it a learning tool that's easy to implement due to its flexibility in extension. If the teacher or student has more time, they can also go as far as the integration activity, which allows the teacher to include content and activities in the subject they teach.</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activity includes references that allow both teachers and students to explore topics in greater depth, depending on their time, interest, and curiosity.. Educators can evaluate their students' completion of the activities, but the guide includes a brief questionnaire to be administered at the end of the Basic Level 1 activity for each competency.</a:t>
            </a:r>
          </a:p>
        </p:txBody>
      </p:sp>
      <p:cxnSp>
        <p:nvCxnSpPr>
          <p:cNvPr id="2" name="Google Shape;1758;p7">
            <a:extLst>
              <a:ext uri="{FF2B5EF4-FFF2-40B4-BE49-F238E27FC236}">
                <a16:creationId xmlns:a16="http://schemas.microsoft.com/office/drawing/2014/main" id="{44DFF4C2-047F-2A53-95B0-1A3B7E7E892B}"/>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cxnSp>
        <p:nvCxnSpPr>
          <p:cNvPr id="3" name="Straight Connector 2">
            <a:extLst>
              <a:ext uri="{FF2B5EF4-FFF2-40B4-BE49-F238E27FC236}">
                <a16:creationId xmlns:a16="http://schemas.microsoft.com/office/drawing/2014/main" id="{DA64DB2C-8752-1139-E754-F93B6FEC4F5B}"/>
              </a:ext>
            </a:extLst>
          </p:cNvPr>
          <p:cNvCxnSpPr>
            <a:cxnSpLocks/>
          </p:cNvCxnSpPr>
          <p:nvPr/>
        </p:nvCxnSpPr>
        <p:spPr>
          <a:xfrm>
            <a:off x="2314112" y="2405489"/>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4" name="Google Shape;1750;p7">
            <a:extLst>
              <a:ext uri="{FF2B5EF4-FFF2-40B4-BE49-F238E27FC236}">
                <a16:creationId xmlns:a16="http://schemas.microsoft.com/office/drawing/2014/main" id="{A6001918-94B3-428D-E10C-84D37F009A19}"/>
              </a:ext>
            </a:extLst>
          </p:cNvPr>
          <p:cNvSpPr txBox="1">
            <a:spLocks/>
          </p:cNvSpPr>
          <p:nvPr/>
        </p:nvSpPr>
        <p:spPr>
          <a:xfrm>
            <a:off x="1096704" y="2218755"/>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Main Objective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noProof="0" dirty="0">
              <a:solidFill>
                <a:srgbClr val="0E6E61"/>
              </a:solidFill>
              <a:highlight>
                <a:srgbClr val="0E6E61"/>
              </a:highligh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5C0AB983-0481-1C6C-0E05-29984BD2C0E9}"/>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20549E43-DFF7-5B23-211A-D3E962FEBC1D}"/>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51A9F215-89B9-729E-2915-B8413C6C3E51}"/>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covers the hybrid pedagogies selected for Module 2, which blend digital and in-person elements. These approaches help students bridge theory and practice by combining online research or preparation with in-class application.</a:t>
            </a:r>
          </a:p>
        </p:txBody>
      </p:sp>
      <p:cxnSp>
        <p:nvCxnSpPr>
          <p:cNvPr id="3" name="Straight Connector 2">
            <a:extLst>
              <a:ext uri="{FF2B5EF4-FFF2-40B4-BE49-F238E27FC236}">
                <a16:creationId xmlns:a16="http://schemas.microsoft.com/office/drawing/2014/main" id="{668C0BAB-0928-19C8-57C5-03EAC815AE1B}"/>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F53809E-42F1-762D-E2EB-3324A1DE18F2}"/>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9D1CEF86-ACA7-03D4-0237-06B224E2E40E}"/>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0D16245E-9505-330D-A670-90D7FD859EE1}"/>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243D27AD-CD51-9B79-26AA-C98066E0C16F}"/>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90361D5F-B3D6-59DA-94B9-C54EDBD11A50}"/>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458BAD69-B460-2794-18C3-A3D0D681D7B5}"/>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38F9CC9E-0220-B587-319B-DE499675141A}"/>
                </a:ext>
              </a:extLst>
            </p:cNvPr>
            <p:cNvSpPr txBox="1"/>
            <p:nvPr/>
          </p:nvSpPr>
          <p:spPr>
            <a:xfrm>
              <a:off x="1113819" y="345537"/>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69BCAC"/>
                  </a:solidFill>
                  <a:latin typeface="Calibri" panose="020F0502020204030204" pitchFamily="34" charset="0"/>
                  <a:ea typeface="Calibri"/>
                  <a:cs typeface="Calibri" panose="020F0502020204030204" pitchFamily="34" charset="0"/>
                  <a:sym typeface="Calibri"/>
                </a:rPr>
                <a:t>Module 2</a:t>
              </a:r>
              <a:endParaRPr lang="en-GB" sz="2700" b="1" u="none" strike="noStrike" cap="none" noProof="0" dirty="0">
                <a:solidFill>
                  <a:srgbClr val="69BCAC"/>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16F51D60-C20D-749B-61C6-503E4A09964F}"/>
              </a:ext>
            </a:extLst>
          </p:cNvPr>
          <p:cNvSpPr/>
          <p:nvPr/>
        </p:nvSpPr>
        <p:spPr>
          <a:xfrm>
            <a:off x="1129935" y="3410664"/>
            <a:ext cx="5718532" cy="2535130"/>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F0364790-C719-5A83-C9B3-CDBD2EFAFB7C}"/>
              </a:ext>
            </a:extLst>
          </p:cNvPr>
          <p:cNvSpPr txBox="1"/>
          <p:nvPr/>
        </p:nvSpPr>
        <p:spPr>
          <a:xfrm>
            <a:off x="1290652" y="3905528"/>
            <a:ext cx="2198235" cy="1517046"/>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give feedback and support each other’s ideas or projects, learning collaboratively through shared insights.</a:t>
            </a:r>
          </a:p>
        </p:txBody>
      </p:sp>
      <p:sp>
        <p:nvSpPr>
          <p:cNvPr id="47" name="Google Shape;1736;p22">
            <a:extLst>
              <a:ext uri="{FF2B5EF4-FFF2-40B4-BE49-F238E27FC236}">
                <a16:creationId xmlns:a16="http://schemas.microsoft.com/office/drawing/2014/main" id="{CD54A461-5C85-B308-9082-5BAF1B5B367B}"/>
              </a:ext>
            </a:extLst>
          </p:cNvPr>
          <p:cNvSpPr txBox="1"/>
          <p:nvPr/>
        </p:nvSpPr>
        <p:spPr>
          <a:xfrm>
            <a:off x="3717891" y="390344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M2-C10-A1 (Level 1 – Basic): </a:t>
            </a:r>
            <a:r>
              <a:rPr lang="en-GB" noProof="0" dirty="0">
                <a:solidFill>
                  <a:srgbClr val="1A3966"/>
                </a:solidFill>
                <a:latin typeface="Calibri"/>
                <a:ea typeface="Calibri"/>
                <a:cs typeface="Calibri"/>
                <a:sym typeface="Calibri"/>
              </a:rPr>
              <a:t>Peer discussions during systems design introduction.</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M2-C10-A3 (Level 3 – Integrated): </a:t>
            </a:r>
            <a:r>
              <a:rPr lang="en-GB" noProof="0" dirty="0">
                <a:solidFill>
                  <a:srgbClr val="1A3966"/>
                </a:solidFill>
                <a:latin typeface="Calibri"/>
                <a:ea typeface="Calibri"/>
                <a:cs typeface="Calibri"/>
                <a:sym typeface="Calibri"/>
              </a:rPr>
              <a:t>Peer feedback on whole system mapping outcomes.</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91F8D0C0-80C9-94E8-3CB4-98C48DEFFF8D}"/>
              </a:ext>
            </a:extLst>
          </p:cNvPr>
          <p:cNvCxnSpPr>
            <a:cxnSpLocks/>
          </p:cNvCxnSpPr>
          <p:nvPr/>
        </p:nvCxnSpPr>
        <p:spPr>
          <a:xfrm>
            <a:off x="3488888" y="3684452"/>
            <a:ext cx="0" cy="1900036"/>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A88C29-80C5-DD38-9D53-5BA7001EE6D1}"/>
              </a:ext>
            </a:extLst>
          </p:cNvPr>
          <p:cNvSpPr txBox="1"/>
          <p:nvPr/>
        </p:nvSpPr>
        <p:spPr>
          <a:xfrm>
            <a:off x="1457482" y="5757820"/>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Educators Tip…Provide peer review guidelines or checklists to ensure feedback is focused, constructive, and aligned with learning goals.</a:t>
            </a:r>
          </a:p>
        </p:txBody>
      </p:sp>
      <p:sp>
        <p:nvSpPr>
          <p:cNvPr id="15" name="Google Shape;1725;p22">
            <a:extLst>
              <a:ext uri="{FF2B5EF4-FFF2-40B4-BE49-F238E27FC236}">
                <a16:creationId xmlns:a16="http://schemas.microsoft.com/office/drawing/2014/main" id="{A4750EA5-9BAF-FDC6-277E-A3DA69EC807E}"/>
              </a:ext>
            </a:extLst>
          </p:cNvPr>
          <p:cNvSpPr/>
          <p:nvPr/>
        </p:nvSpPr>
        <p:spPr>
          <a:xfrm>
            <a:off x="1079977" y="7128570"/>
            <a:ext cx="5718532" cy="2625029"/>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9" name="Google Shape;1727;p22">
            <a:extLst>
              <a:ext uri="{FF2B5EF4-FFF2-40B4-BE49-F238E27FC236}">
                <a16:creationId xmlns:a16="http://schemas.microsoft.com/office/drawing/2014/main" id="{757AEB30-4A30-AF3C-97A6-C16D3DF0808F}"/>
              </a:ext>
            </a:extLst>
          </p:cNvPr>
          <p:cNvSpPr txBox="1"/>
          <p:nvPr/>
        </p:nvSpPr>
        <p:spPr>
          <a:xfrm>
            <a:off x="1226941" y="7672902"/>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develop their own questions and investigate SDG-related engineering issues, fostering curiosity and independent problem-solving.</a:t>
            </a:r>
          </a:p>
        </p:txBody>
      </p:sp>
      <p:sp>
        <p:nvSpPr>
          <p:cNvPr id="20" name="Google Shape;1736;p22">
            <a:extLst>
              <a:ext uri="{FF2B5EF4-FFF2-40B4-BE49-F238E27FC236}">
                <a16:creationId xmlns:a16="http://schemas.microsoft.com/office/drawing/2014/main" id="{C6996803-58AF-4966-D4CE-6E2CC852E7BA}"/>
              </a:ext>
            </a:extLst>
          </p:cNvPr>
          <p:cNvSpPr txBox="1"/>
          <p:nvPr/>
        </p:nvSpPr>
        <p:spPr>
          <a:xfrm>
            <a:off x="3638051" y="7557966"/>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M2-C11-A1 (Level 1 – Basic): </a:t>
            </a:r>
            <a:r>
              <a:rPr lang="en-GB" noProof="0" dirty="0">
                <a:solidFill>
                  <a:srgbClr val="1A3966"/>
                </a:solidFill>
                <a:latin typeface="Calibri"/>
                <a:ea typeface="Calibri"/>
                <a:cs typeface="Calibri"/>
                <a:sym typeface="Calibri"/>
              </a:rPr>
              <a:t>Exploring the broader impact of engineering decisions.</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M2-C11-A2 (Level 2 – Advanced): </a:t>
            </a:r>
            <a:r>
              <a:rPr lang="en-GB" noProof="0" dirty="0">
                <a:solidFill>
                  <a:srgbClr val="1A3966"/>
                </a:solidFill>
                <a:latin typeface="Calibri"/>
                <a:ea typeface="Calibri"/>
                <a:cs typeface="Calibri"/>
                <a:sym typeface="Calibri"/>
              </a:rPr>
              <a:t>Investigating corporate accountability and ethical trade-offs.</a:t>
            </a:r>
            <a:endParaRPr lang="en-GB"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6F6B69E1-BE3E-8995-F4CE-F53C0A9C6B67}"/>
              </a:ext>
            </a:extLst>
          </p:cNvPr>
          <p:cNvCxnSpPr>
            <a:cxnSpLocks/>
          </p:cNvCxnSpPr>
          <p:nvPr/>
        </p:nvCxnSpPr>
        <p:spPr>
          <a:xfrm>
            <a:off x="3538295" y="7379069"/>
            <a:ext cx="0" cy="2137625"/>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02E9768-CD2B-4940-F289-E3550D49C38F}"/>
              </a:ext>
            </a:extLst>
          </p:cNvPr>
          <p:cNvSpPr txBox="1"/>
          <p:nvPr/>
        </p:nvSpPr>
        <p:spPr>
          <a:xfrm>
            <a:off x="1319520" y="9626378"/>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Coach students on refining questions to be clear, focused, and researchable; encourage evidence-based answers.</a:t>
            </a:r>
            <a:endParaRPr lang="en-GB" sz="1200" b="1" dirty="0">
              <a:solidFill>
                <a:schemeClr val="bg1"/>
              </a:solidFill>
              <a:latin typeface="Calibri" panose="020F0502020204030204" pitchFamily="34" charset="0"/>
              <a:cs typeface="Calibri" panose="020F0502020204030204" pitchFamily="34" charset="0"/>
            </a:endParaRPr>
          </a:p>
        </p:txBody>
      </p:sp>
      <p:sp>
        <p:nvSpPr>
          <p:cNvPr id="4" name="Google Shape;1737;p22">
            <a:extLst>
              <a:ext uri="{FF2B5EF4-FFF2-40B4-BE49-F238E27FC236}">
                <a16:creationId xmlns:a16="http://schemas.microsoft.com/office/drawing/2014/main" id="{9F0308BC-F15B-2180-9A37-EC5EA6D3707C}"/>
              </a:ext>
            </a:extLst>
          </p:cNvPr>
          <p:cNvSpPr txBox="1"/>
          <p:nvPr/>
        </p:nvSpPr>
        <p:spPr>
          <a:xfrm>
            <a:off x="1241235" y="3273124"/>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Peer Learning / Peer Review</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18" name="Google Shape;1737;p22">
            <a:extLst>
              <a:ext uri="{FF2B5EF4-FFF2-40B4-BE49-F238E27FC236}">
                <a16:creationId xmlns:a16="http://schemas.microsoft.com/office/drawing/2014/main" id="{5169788B-8BBD-4E85-1465-64EF66E5B1CC}"/>
              </a:ext>
            </a:extLst>
          </p:cNvPr>
          <p:cNvSpPr txBox="1"/>
          <p:nvPr/>
        </p:nvSpPr>
        <p:spPr>
          <a:xfrm>
            <a:off x="1140836" y="6951310"/>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Inquiry-Based Learning</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6" name="Google Shape;1740;p22">
            <a:extLst>
              <a:ext uri="{FF2B5EF4-FFF2-40B4-BE49-F238E27FC236}">
                <a16:creationId xmlns:a16="http://schemas.microsoft.com/office/drawing/2014/main" id="{0A2CB5D2-A724-8A54-12C9-D5DC67C2C3A8}"/>
              </a:ext>
            </a:extLst>
          </p:cNvPr>
          <p:cNvSpPr txBox="1"/>
          <p:nvPr/>
        </p:nvSpPr>
        <p:spPr>
          <a:xfrm>
            <a:off x="985880" y="1514453"/>
            <a:ext cx="2503008" cy="423481"/>
          </a:xfrm>
          <a:prstGeom prst="rect">
            <a:avLst/>
          </a:prstGeom>
          <a:solidFill>
            <a:srgbClr val="CC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Hybrid Pedagogies</a:t>
            </a:r>
          </a:p>
        </p:txBody>
      </p:sp>
      <p:pic>
        <p:nvPicPr>
          <p:cNvPr id="16" name="Picture 15">
            <a:extLst>
              <a:ext uri="{FF2B5EF4-FFF2-40B4-BE49-F238E27FC236}">
                <a16:creationId xmlns:a16="http://schemas.microsoft.com/office/drawing/2014/main" id="{7D6653D9-6EE0-E639-4912-92CD201E8EEA}"/>
              </a:ext>
            </a:extLst>
          </p:cNvPr>
          <p:cNvPicPr>
            <a:picLocks noChangeAspect="1"/>
          </p:cNvPicPr>
          <p:nvPr/>
        </p:nvPicPr>
        <p:blipFill>
          <a:blip r:embed="rId3"/>
          <a:stretch>
            <a:fillRect/>
          </a:stretch>
        </p:blipFill>
        <p:spPr>
          <a:xfrm>
            <a:off x="6290248" y="2922530"/>
            <a:ext cx="1016522" cy="1016522"/>
          </a:xfrm>
          <a:prstGeom prst="rect">
            <a:avLst/>
          </a:prstGeom>
        </p:spPr>
      </p:pic>
      <p:pic>
        <p:nvPicPr>
          <p:cNvPr id="25" name="Picture 24">
            <a:extLst>
              <a:ext uri="{FF2B5EF4-FFF2-40B4-BE49-F238E27FC236}">
                <a16:creationId xmlns:a16="http://schemas.microsoft.com/office/drawing/2014/main" id="{B13FD203-B0C2-9FF1-62B7-34FB2F673FD4}"/>
              </a:ext>
            </a:extLst>
          </p:cNvPr>
          <p:cNvPicPr>
            <a:picLocks noChangeAspect="1"/>
          </p:cNvPicPr>
          <p:nvPr/>
        </p:nvPicPr>
        <p:blipFill>
          <a:blip r:embed="rId4"/>
          <a:stretch>
            <a:fillRect/>
          </a:stretch>
        </p:blipFill>
        <p:spPr>
          <a:xfrm>
            <a:off x="6168712" y="6688413"/>
            <a:ext cx="1381311" cy="1381311"/>
          </a:xfrm>
          <a:prstGeom prst="rect">
            <a:avLst/>
          </a:prstGeom>
        </p:spPr>
      </p:pic>
    </p:spTree>
    <p:extLst>
      <p:ext uri="{BB962C8B-B14F-4D97-AF65-F5344CB8AC3E}">
        <p14:creationId xmlns:p14="http://schemas.microsoft.com/office/powerpoint/2010/main" val="9742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DCDD1DC5-3A41-5361-70A9-78C3C724FC67}"/>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D520C714-B6B6-60BA-C588-56669698B6F6}"/>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7585A8E5-2453-81B4-1232-F322D46131DF}"/>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covers the hybrid pedagogies selected for Module 2, which blend digital and in-person elements. These approaches help students bridge theory and practice by combining online research or preparation with in-class application.</a:t>
            </a:r>
          </a:p>
        </p:txBody>
      </p:sp>
      <p:cxnSp>
        <p:nvCxnSpPr>
          <p:cNvPr id="3" name="Straight Connector 2">
            <a:extLst>
              <a:ext uri="{FF2B5EF4-FFF2-40B4-BE49-F238E27FC236}">
                <a16:creationId xmlns:a16="http://schemas.microsoft.com/office/drawing/2014/main" id="{8068ADC7-5DAE-5CEF-EF62-15390C2E1297}"/>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C6310E7-7D01-958A-4CDF-4A213058D567}"/>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68C5A7E6-F9ED-FFEC-99C8-00E7D299A3E1}"/>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54F6E9F0-62B9-A698-66B4-16849F33625D}"/>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A300ABF7-FA39-B323-2869-E3EA554DC470}"/>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A27B11D2-C1A0-7EA4-6E1A-35EE84447785}"/>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DBC3A502-50BD-9060-148F-F347488EA0F9}"/>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208E2190-AFF2-33B0-AE33-BB4F4E41A78D}"/>
                </a:ext>
              </a:extLst>
            </p:cNvPr>
            <p:cNvSpPr txBox="1"/>
            <p:nvPr/>
          </p:nvSpPr>
          <p:spPr>
            <a:xfrm>
              <a:off x="1113819" y="345537"/>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69BCAC"/>
                  </a:solidFill>
                  <a:latin typeface="Calibri" panose="020F0502020204030204" pitchFamily="34" charset="0"/>
                  <a:ea typeface="Calibri"/>
                  <a:cs typeface="Calibri" panose="020F0502020204030204" pitchFamily="34" charset="0"/>
                  <a:sym typeface="Calibri"/>
                </a:rPr>
                <a:t>Module 2</a:t>
              </a:r>
              <a:endParaRPr lang="en-GB" sz="2700" b="1" u="none" strike="noStrike" cap="none" noProof="0" dirty="0">
                <a:solidFill>
                  <a:srgbClr val="69BCAC"/>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8107B7FA-4A3B-9178-C4C5-C176D5987955}"/>
              </a:ext>
            </a:extLst>
          </p:cNvPr>
          <p:cNvSpPr/>
          <p:nvPr/>
        </p:nvSpPr>
        <p:spPr>
          <a:xfrm>
            <a:off x="1129935" y="3410664"/>
            <a:ext cx="5718532" cy="2535130"/>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4BFC78A3-D9C7-8CB8-F3F8-951D343ECC8C}"/>
              </a:ext>
            </a:extLst>
          </p:cNvPr>
          <p:cNvSpPr txBox="1"/>
          <p:nvPr/>
        </p:nvSpPr>
        <p:spPr>
          <a:xfrm>
            <a:off x="1290652" y="3905528"/>
            <a:ext cx="2198235" cy="1517046"/>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Visual tools like causal loop diagrams or system maps help students explore the interconnectedness of environmental, social, and economic factors in SDGs.</a:t>
            </a:r>
          </a:p>
        </p:txBody>
      </p:sp>
      <p:sp>
        <p:nvSpPr>
          <p:cNvPr id="47" name="Google Shape;1736;p22">
            <a:extLst>
              <a:ext uri="{FF2B5EF4-FFF2-40B4-BE49-F238E27FC236}">
                <a16:creationId xmlns:a16="http://schemas.microsoft.com/office/drawing/2014/main" id="{0BE84F4C-21D1-4EC8-7400-6220F56829B1}"/>
              </a:ext>
            </a:extLst>
          </p:cNvPr>
          <p:cNvSpPr txBox="1"/>
          <p:nvPr/>
        </p:nvSpPr>
        <p:spPr>
          <a:xfrm>
            <a:off x="3778083" y="3921495"/>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2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M2-C10-A2 (Level 2 – Advanced): </a:t>
            </a:r>
            <a:r>
              <a:rPr lang="en-GB" b="1" noProof="0" dirty="0">
                <a:solidFill>
                  <a:srgbClr val="1A3966"/>
                </a:solidFill>
                <a:latin typeface="Calibri"/>
                <a:ea typeface="Calibri"/>
                <a:cs typeface="Calibri"/>
                <a:sym typeface="Calibri"/>
              </a:rPr>
              <a:t>Whole system mapping activity.</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M2-C10-A3 (Level 3 – Integrated): </a:t>
            </a:r>
            <a:r>
              <a:rPr lang="en-GB" b="1" noProof="0" dirty="0">
                <a:solidFill>
                  <a:srgbClr val="1A3966"/>
                </a:solidFill>
                <a:latin typeface="Calibri"/>
                <a:ea typeface="Calibri"/>
                <a:cs typeface="Calibri"/>
                <a:sym typeface="Calibri"/>
              </a:rPr>
              <a:t>Applying system maps in practice.</a:t>
            </a:r>
          </a:p>
          <a:p>
            <a:pPr marL="171450" lvl="0" indent="-171450">
              <a:lnSpc>
                <a:spcPts val="1280"/>
              </a:lnSpc>
              <a:buClr>
                <a:srgbClr val="3FC2E0"/>
              </a:buClr>
              <a:buSzPts val="1300"/>
              <a:buFont typeface="Arial" panose="020B0604020202020204" pitchFamily="34" charset="0"/>
              <a:buChar char="•"/>
            </a:pPr>
            <a:r>
              <a:rPr lang="en-GB" b="1" noProof="0" dirty="0">
                <a:solidFill>
                  <a:srgbClr val="69BCAC"/>
                </a:solidFill>
                <a:latin typeface="Calibri"/>
                <a:ea typeface="Calibri"/>
                <a:cs typeface="Calibri"/>
                <a:sym typeface="Calibri"/>
              </a:rPr>
              <a:t>M2-C12-A3 (Level 3 – Integrated): </a:t>
            </a:r>
            <a:r>
              <a:rPr lang="en-GB" b="1" noProof="0" dirty="0">
                <a:solidFill>
                  <a:srgbClr val="1A3966"/>
                </a:solidFill>
                <a:latin typeface="Calibri"/>
                <a:ea typeface="Calibri"/>
                <a:cs typeface="Calibri"/>
                <a:sym typeface="Calibri"/>
              </a:rPr>
              <a:t>Reducing campus plastic using systems thinking.</a:t>
            </a:r>
            <a:endParaRPr lang="en-GB" sz="1000" b="1"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A91C9C6B-30F7-976B-2861-E971105CD5AF}"/>
              </a:ext>
            </a:extLst>
          </p:cNvPr>
          <p:cNvCxnSpPr>
            <a:cxnSpLocks/>
          </p:cNvCxnSpPr>
          <p:nvPr/>
        </p:nvCxnSpPr>
        <p:spPr>
          <a:xfrm>
            <a:off x="3488888" y="3684452"/>
            <a:ext cx="0" cy="1900036"/>
          </a:xfrm>
          <a:prstGeom prst="line">
            <a:avLst/>
          </a:prstGeom>
          <a:ln w="19050">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A38704-2D71-FA7F-A7FB-913364ED1C96}"/>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Educators Tip…Provide examples of completed system maps and facilitate group discussions on patterns and feedback loops.</a:t>
            </a:r>
          </a:p>
        </p:txBody>
      </p:sp>
      <p:sp>
        <p:nvSpPr>
          <p:cNvPr id="4" name="Google Shape;1737;p22">
            <a:extLst>
              <a:ext uri="{FF2B5EF4-FFF2-40B4-BE49-F238E27FC236}">
                <a16:creationId xmlns:a16="http://schemas.microsoft.com/office/drawing/2014/main" id="{9AA8E9EE-D482-E866-7C07-631896CE6966}"/>
              </a:ext>
            </a:extLst>
          </p:cNvPr>
          <p:cNvSpPr txBox="1"/>
          <p:nvPr/>
        </p:nvSpPr>
        <p:spPr>
          <a:xfrm>
            <a:off x="1241235" y="3273124"/>
            <a:ext cx="4126888" cy="378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Systems Thinking Exercises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6" name="Google Shape;1740;p22">
            <a:extLst>
              <a:ext uri="{FF2B5EF4-FFF2-40B4-BE49-F238E27FC236}">
                <a16:creationId xmlns:a16="http://schemas.microsoft.com/office/drawing/2014/main" id="{EE9CCF6E-D86D-8AD4-528A-F9DD6D0A6A1A}"/>
              </a:ext>
            </a:extLst>
          </p:cNvPr>
          <p:cNvSpPr txBox="1"/>
          <p:nvPr/>
        </p:nvSpPr>
        <p:spPr>
          <a:xfrm>
            <a:off x="985880" y="1514453"/>
            <a:ext cx="2503008" cy="423481"/>
          </a:xfrm>
          <a:prstGeom prst="rect">
            <a:avLst/>
          </a:prstGeom>
          <a:solidFill>
            <a:srgbClr val="CC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Hybrid Pedagogies</a:t>
            </a:r>
          </a:p>
        </p:txBody>
      </p:sp>
      <p:pic>
        <p:nvPicPr>
          <p:cNvPr id="17" name="Picture 16">
            <a:extLst>
              <a:ext uri="{FF2B5EF4-FFF2-40B4-BE49-F238E27FC236}">
                <a16:creationId xmlns:a16="http://schemas.microsoft.com/office/drawing/2014/main" id="{F9ED7826-E94A-AF9D-8C2E-72CEC37D07B5}"/>
              </a:ext>
            </a:extLst>
          </p:cNvPr>
          <p:cNvPicPr>
            <a:picLocks noChangeAspect="1"/>
          </p:cNvPicPr>
          <p:nvPr/>
        </p:nvPicPr>
        <p:blipFill>
          <a:blip r:embed="rId3"/>
          <a:stretch>
            <a:fillRect/>
          </a:stretch>
        </p:blipFill>
        <p:spPr>
          <a:xfrm>
            <a:off x="6012100" y="2826844"/>
            <a:ext cx="1167640" cy="1167640"/>
          </a:xfrm>
          <a:prstGeom prst="rect">
            <a:avLst/>
          </a:prstGeom>
        </p:spPr>
      </p:pic>
    </p:spTree>
    <p:extLst>
      <p:ext uri="{BB962C8B-B14F-4D97-AF65-F5344CB8AC3E}">
        <p14:creationId xmlns:p14="http://schemas.microsoft.com/office/powerpoint/2010/main" val="2860533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08F2D228-7541-2F1F-A511-048E5262516E}"/>
            </a:ext>
          </a:extLst>
        </p:cNvPr>
        <p:cNvGrpSpPr/>
        <p:nvPr/>
      </p:nvGrpSpPr>
      <p:grpSpPr>
        <a:xfrm>
          <a:off x="0" y="0"/>
          <a:ext cx="0" cy="0"/>
          <a:chOff x="0" y="0"/>
          <a:chExt cx="0" cy="0"/>
        </a:xfrm>
      </p:grpSpPr>
      <p:sp>
        <p:nvSpPr>
          <p:cNvPr id="6" name="Google Shape;1725;p22">
            <a:extLst>
              <a:ext uri="{FF2B5EF4-FFF2-40B4-BE49-F238E27FC236}">
                <a16:creationId xmlns:a16="http://schemas.microsoft.com/office/drawing/2014/main" id="{D11E3515-CCE4-CE39-8C41-503BF92B196F}"/>
              </a:ext>
            </a:extLst>
          </p:cNvPr>
          <p:cNvSpPr/>
          <p:nvPr/>
        </p:nvSpPr>
        <p:spPr>
          <a:xfrm>
            <a:off x="1129935" y="7501490"/>
            <a:ext cx="5718532" cy="2535130"/>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815" name="Google Shape;1815;p26">
            <a:extLst>
              <a:ext uri="{FF2B5EF4-FFF2-40B4-BE49-F238E27FC236}">
                <a16:creationId xmlns:a16="http://schemas.microsoft.com/office/drawing/2014/main" id="{B1DA5FC1-016F-D22F-3F07-2590D5674ACC}"/>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D507C68D-EB8B-EAA4-B63F-4CD9EF229FA4}"/>
              </a:ext>
            </a:extLst>
          </p:cNvPr>
          <p:cNvSpPr/>
          <p:nvPr/>
        </p:nvSpPr>
        <p:spPr>
          <a:xfrm>
            <a:off x="955015" y="2014772"/>
            <a:ext cx="6068373"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3.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796155D5-6120-DD6B-5495-4EC960D9444A}"/>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B9CF947-0014-4947-6EC3-7CA795AF0C3E}"/>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21EFCB8E-7A5A-9D5D-7B0A-B758ED1D9B87}"/>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E913BB0E-AFAA-66C6-1AEC-5F8AED4F3EC0}"/>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D6BC8B7F-B3F8-1A77-73F2-1836581396B2}"/>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9C62C42D-C823-AE62-B540-8BA43833DD09}"/>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72E94976-D486-F95C-F5F1-474BC1AF7223}"/>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BEBE1E1D-F91D-DCC2-9097-B4BFAE3D6CF3}"/>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F9AA73"/>
                  </a:solidFill>
                  <a:latin typeface="Calibri" panose="020F0502020204030204" pitchFamily="34" charset="0"/>
                  <a:ea typeface="Calibri"/>
                  <a:cs typeface="Calibri" panose="020F0502020204030204" pitchFamily="34" charset="0"/>
                  <a:sym typeface="Calibri"/>
                </a:rPr>
                <a:t>Module 3</a:t>
              </a:r>
              <a:endParaRPr lang="en-GB" sz="2700" b="1" u="none" strike="noStrike" cap="none" noProof="0" dirty="0">
                <a:solidFill>
                  <a:srgbClr val="F9AA73"/>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8EA183B2-69F9-1A2B-1776-F4279E932D54}"/>
              </a:ext>
            </a:extLst>
          </p:cNvPr>
          <p:cNvSpPr/>
          <p:nvPr/>
        </p:nvSpPr>
        <p:spPr>
          <a:xfrm>
            <a:off x="1129935" y="3410664"/>
            <a:ext cx="5718532" cy="2535130"/>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E017C434-317C-C909-ECDE-E7018A8FA19B}"/>
              </a:ext>
            </a:extLst>
          </p:cNvPr>
          <p:cNvSpPr txBox="1"/>
          <p:nvPr/>
        </p:nvSpPr>
        <p:spPr>
          <a:xfrm>
            <a:off x="1290652" y="3905528"/>
            <a:ext cx="2198235" cy="1085381"/>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act out scenarios to explore ethical dilemmas and sustainability challenges, developing leadership and negotiation skills.</a:t>
            </a:r>
          </a:p>
        </p:txBody>
      </p:sp>
      <p:sp>
        <p:nvSpPr>
          <p:cNvPr id="47" name="Google Shape;1736;p22">
            <a:extLst>
              <a:ext uri="{FF2B5EF4-FFF2-40B4-BE49-F238E27FC236}">
                <a16:creationId xmlns:a16="http://schemas.microsoft.com/office/drawing/2014/main" id="{BD82FF59-667D-D200-8909-C9027652D2BA}"/>
              </a:ext>
            </a:extLst>
          </p:cNvPr>
          <p:cNvSpPr txBox="1"/>
          <p:nvPr/>
        </p:nvSpPr>
        <p:spPr>
          <a:xfrm>
            <a:off x="3684709" y="365979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3 Activities</a:t>
            </a:r>
          </a:p>
          <a:p>
            <a:pPr marL="285750" lvl="0" indent="-285750">
              <a:lnSpc>
                <a:spcPts val="1280"/>
              </a:lnSpc>
              <a:buClr>
                <a:srgbClr val="F9AA73"/>
              </a:buClr>
              <a:buSzPts val="1300"/>
              <a:buFont typeface="Arial" panose="020B0604020202020204" pitchFamily="34" charset="0"/>
              <a:buChar char="•"/>
            </a:pPr>
            <a:endParaRPr lang="en-GB" noProof="0" dirty="0">
              <a:solidFill>
                <a:srgbClr val="1A3966"/>
              </a:solidFill>
              <a:latin typeface="Calibri"/>
              <a:ea typeface="Calibri"/>
              <a:cs typeface="Calibri"/>
              <a:sym typeface="Calibri"/>
            </a:endParaRPr>
          </a:p>
          <a:p>
            <a:pPr marL="171450" lvl="0" indent="-171450">
              <a:lnSpc>
                <a:spcPts val="1280"/>
              </a:lnSpc>
              <a:buClr>
                <a:srgbClr val="F9AA73"/>
              </a:buClr>
              <a:buSzPts val="1300"/>
              <a:buFont typeface="Arial" panose="020B0604020202020204" pitchFamily="34" charset="0"/>
              <a:buChar char="•"/>
            </a:pPr>
            <a:r>
              <a:rPr lang="en-GB" b="1" noProof="0" dirty="0">
                <a:solidFill>
                  <a:srgbClr val="F9AA73"/>
                </a:solidFill>
                <a:latin typeface="Calibri"/>
                <a:ea typeface="Calibri"/>
                <a:cs typeface="Calibri"/>
                <a:sym typeface="Calibri"/>
              </a:rPr>
              <a:t>M3-C04-A1-R1 (Level 3 – Integrated): </a:t>
            </a:r>
            <a:r>
              <a:rPr lang="en-GB" noProof="0" dirty="0">
                <a:solidFill>
                  <a:srgbClr val="1A3966"/>
                </a:solidFill>
                <a:latin typeface="Calibri"/>
                <a:ea typeface="Calibri"/>
                <a:cs typeface="Calibri"/>
                <a:sym typeface="Calibri"/>
              </a:rPr>
              <a:t>Group work on identifying product impacts considering economic, social, and environmental dimensions.</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940ECD93-78D4-BB0F-2DA2-F3420B340E3A}"/>
              </a:ext>
            </a:extLst>
          </p:cNvPr>
          <p:cNvCxnSpPr>
            <a:cxnSpLocks/>
          </p:cNvCxnSpPr>
          <p:nvPr/>
        </p:nvCxnSpPr>
        <p:spPr>
          <a:xfrm>
            <a:off x="3573409" y="3728211"/>
            <a:ext cx="0" cy="1900036"/>
          </a:xfrm>
          <a:prstGeom prst="line">
            <a:avLst/>
          </a:prstGeom>
          <a:ln w="19050">
            <a:solidFill>
              <a:srgbClr val="F9AA73"/>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FD0C325-8E53-831F-1720-8661227FAA30}"/>
              </a:ext>
            </a:extLst>
          </p:cNvPr>
          <p:cNvSpPr txBox="1"/>
          <p:nvPr/>
        </p:nvSpPr>
        <p:spPr>
          <a:xfrm>
            <a:off x="1457482" y="5757820"/>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Frame challenges around specific products or processes students know; encourage critical questioning and solution proposals.</a:t>
            </a:r>
          </a:p>
        </p:txBody>
      </p:sp>
      <p:sp>
        <p:nvSpPr>
          <p:cNvPr id="19" name="Google Shape;1727;p22">
            <a:extLst>
              <a:ext uri="{FF2B5EF4-FFF2-40B4-BE49-F238E27FC236}">
                <a16:creationId xmlns:a16="http://schemas.microsoft.com/office/drawing/2014/main" id="{38CF3B44-203B-BC8E-604A-60A6857869FF}"/>
              </a:ext>
            </a:extLst>
          </p:cNvPr>
          <p:cNvSpPr txBox="1"/>
          <p:nvPr/>
        </p:nvSpPr>
        <p:spPr>
          <a:xfrm>
            <a:off x="1262056" y="7919523"/>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analyse engineering case studies with real or fictional sustainability dilemmas, applying knowledge to practical examples.</a:t>
            </a:r>
          </a:p>
        </p:txBody>
      </p:sp>
      <p:sp>
        <p:nvSpPr>
          <p:cNvPr id="20" name="Google Shape;1736;p22">
            <a:extLst>
              <a:ext uri="{FF2B5EF4-FFF2-40B4-BE49-F238E27FC236}">
                <a16:creationId xmlns:a16="http://schemas.microsoft.com/office/drawing/2014/main" id="{48CDC990-3F2F-E90D-7F6C-3C8F3C07657D}"/>
              </a:ext>
            </a:extLst>
          </p:cNvPr>
          <p:cNvSpPr txBox="1"/>
          <p:nvPr/>
        </p:nvSpPr>
        <p:spPr>
          <a:xfrm>
            <a:off x="3787768" y="7934538"/>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3 Activities</a:t>
            </a:r>
          </a:p>
          <a:p>
            <a:pPr lvl="0">
              <a:lnSpc>
                <a:spcPts val="1280"/>
              </a:lnSpc>
              <a:buClr>
                <a:srgbClr val="3FC2E0"/>
              </a:buClr>
              <a:buSzPts val="1300"/>
            </a:pPr>
            <a:endParaRPr lang="en-GB" noProof="0" dirty="0">
              <a:solidFill>
                <a:srgbClr val="1A3966"/>
              </a:solidFill>
              <a:latin typeface="Calibri"/>
              <a:ea typeface="Calibri"/>
              <a:cs typeface="Calibri"/>
              <a:sym typeface="Calibri"/>
            </a:endParaRPr>
          </a:p>
          <a:p>
            <a:pPr marL="171450" lvl="0" indent="-171450">
              <a:lnSpc>
                <a:spcPts val="1280"/>
              </a:lnSpc>
              <a:buClr>
                <a:srgbClr val="F9AA73"/>
              </a:buClr>
              <a:buSzPts val="1300"/>
              <a:buFont typeface="Arial" panose="020B0604020202020204" pitchFamily="34" charset="0"/>
              <a:buChar char="•"/>
            </a:pPr>
            <a:r>
              <a:rPr lang="en-GB" b="1" noProof="0" dirty="0">
                <a:solidFill>
                  <a:srgbClr val="F9AA73"/>
                </a:solidFill>
                <a:latin typeface="Calibri"/>
                <a:ea typeface="Calibri"/>
                <a:cs typeface="Calibri"/>
                <a:sym typeface="Calibri"/>
              </a:rPr>
              <a:t>M3-C05-A2-R2 (Level 2 – Advanced): </a:t>
            </a:r>
            <a:r>
              <a:rPr lang="en-GB" noProof="0" dirty="0">
                <a:solidFill>
                  <a:srgbClr val="1A3966"/>
                </a:solidFill>
                <a:latin typeface="Calibri"/>
                <a:ea typeface="Calibri"/>
                <a:cs typeface="Calibri"/>
                <a:sym typeface="Calibri"/>
              </a:rPr>
              <a:t>Exploring LCA phases, including inventory and impact assessment, using detailed examples.</a:t>
            </a:r>
            <a:endParaRPr lang="en-GB" u="none" strike="noStrike" cap="none" noProof="0" dirty="0">
              <a:solidFill>
                <a:srgbClr val="1A3966"/>
              </a:solidFill>
              <a:latin typeface="Calibri"/>
              <a:ea typeface="Calibri"/>
              <a:cs typeface="Calibri"/>
              <a:sym typeface="Calibri"/>
            </a:endParaRPr>
          </a:p>
        </p:txBody>
      </p:sp>
      <p:sp>
        <p:nvSpPr>
          <p:cNvPr id="22" name="TextBox 21">
            <a:extLst>
              <a:ext uri="{FF2B5EF4-FFF2-40B4-BE49-F238E27FC236}">
                <a16:creationId xmlns:a16="http://schemas.microsoft.com/office/drawing/2014/main" id="{75DFB313-070C-74D1-AF95-A9D773CE9348}"/>
              </a:ext>
            </a:extLst>
          </p:cNvPr>
          <p:cNvSpPr txBox="1"/>
          <p:nvPr/>
        </p:nvSpPr>
        <p:spPr>
          <a:xfrm>
            <a:off x="1457482" y="9752817"/>
            <a:ext cx="5239443"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Guide students to connect case data with LCA phases; use checklists to track key elements like goal definition and boundaries.</a:t>
            </a:r>
            <a:endParaRPr lang="en-GB" sz="1200" b="1" dirty="0">
              <a:solidFill>
                <a:schemeClr val="bg1"/>
              </a:solidFill>
              <a:latin typeface="Calibri" panose="020F0502020204030204" pitchFamily="34" charset="0"/>
              <a:cs typeface="Calibri" panose="020F0502020204030204" pitchFamily="34" charset="0"/>
            </a:endParaRPr>
          </a:p>
        </p:txBody>
      </p:sp>
      <p:sp>
        <p:nvSpPr>
          <p:cNvPr id="30" name="Google Shape;1738;p22">
            <a:extLst>
              <a:ext uri="{FF2B5EF4-FFF2-40B4-BE49-F238E27FC236}">
                <a16:creationId xmlns:a16="http://schemas.microsoft.com/office/drawing/2014/main" id="{DA4CDE99-C8DE-2FA9-0CAA-E24C4A0E79F4}"/>
              </a:ext>
            </a:extLst>
          </p:cNvPr>
          <p:cNvSpPr txBox="1"/>
          <p:nvPr/>
        </p:nvSpPr>
        <p:spPr>
          <a:xfrm>
            <a:off x="1031235" y="1487549"/>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sp>
        <p:nvSpPr>
          <p:cNvPr id="4" name="Google Shape;1739;p22">
            <a:extLst>
              <a:ext uri="{FF2B5EF4-FFF2-40B4-BE49-F238E27FC236}">
                <a16:creationId xmlns:a16="http://schemas.microsoft.com/office/drawing/2014/main" id="{96F4AEA3-5E38-8894-4EA1-B719DC0AEF9A}"/>
              </a:ext>
            </a:extLst>
          </p:cNvPr>
          <p:cNvSpPr txBox="1"/>
          <p:nvPr/>
        </p:nvSpPr>
        <p:spPr>
          <a:xfrm>
            <a:off x="1319520" y="3228158"/>
            <a:ext cx="393808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noProof="0" dirty="0">
                <a:solidFill>
                  <a:schemeClr val="lt1"/>
                </a:solidFill>
                <a:highlight>
                  <a:srgbClr val="F9AA73"/>
                </a:highlight>
                <a:latin typeface="Calibri"/>
                <a:ea typeface="Calibri"/>
                <a:cs typeface="Calibri"/>
                <a:sym typeface="Calibri"/>
              </a:rPr>
              <a:t> Problem-based learning (PBL) </a:t>
            </a:r>
            <a:r>
              <a:rPr lang="en-GB" sz="2000" b="1" i="0" u="none" strike="noStrike" cap="none" noProof="0" dirty="0">
                <a:solidFill>
                  <a:srgbClr val="F9AA73"/>
                </a:solidFill>
                <a:highlight>
                  <a:srgbClr val="F9AA73"/>
                </a:highlight>
                <a:latin typeface="Calibri"/>
                <a:ea typeface="Calibri"/>
                <a:cs typeface="Calibri"/>
                <a:sym typeface="Calibri"/>
              </a:rPr>
              <a:t>.</a:t>
            </a:r>
            <a:r>
              <a:rPr lang="en-GB" sz="2000" b="1" i="0" u="none" strike="noStrike" cap="none" noProof="0" dirty="0">
                <a:solidFill>
                  <a:srgbClr val="1A3966"/>
                </a:solidFill>
                <a:highlight>
                  <a:srgbClr val="F9AA73"/>
                </a:highlight>
                <a:latin typeface="Calibri"/>
                <a:ea typeface="Calibri"/>
                <a:cs typeface="Calibri"/>
                <a:sym typeface="Calibri"/>
              </a:rPr>
              <a:t> </a:t>
            </a:r>
            <a:endParaRPr lang="en-GB" sz="1500" b="0" i="0" u="none" strike="noStrike" cap="none" noProof="0" dirty="0">
              <a:solidFill>
                <a:srgbClr val="69BCAC"/>
              </a:solidFill>
              <a:highlight>
                <a:srgbClr val="F9AA73"/>
              </a:highlight>
              <a:latin typeface="Calibri"/>
              <a:ea typeface="Calibri"/>
              <a:cs typeface="Calibri"/>
              <a:sym typeface="Calibri"/>
            </a:endParaRPr>
          </a:p>
        </p:txBody>
      </p:sp>
      <p:sp>
        <p:nvSpPr>
          <p:cNvPr id="7" name="Google Shape;1739;p22">
            <a:extLst>
              <a:ext uri="{FF2B5EF4-FFF2-40B4-BE49-F238E27FC236}">
                <a16:creationId xmlns:a16="http://schemas.microsoft.com/office/drawing/2014/main" id="{65D17830-F7CA-1C62-95D9-46B95DC5E8A6}"/>
              </a:ext>
            </a:extLst>
          </p:cNvPr>
          <p:cNvSpPr txBox="1"/>
          <p:nvPr/>
        </p:nvSpPr>
        <p:spPr>
          <a:xfrm>
            <a:off x="1188845" y="7330264"/>
            <a:ext cx="393808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noProof="0" dirty="0">
                <a:solidFill>
                  <a:schemeClr val="lt1"/>
                </a:solidFill>
                <a:highlight>
                  <a:srgbClr val="F9AA73"/>
                </a:highlight>
                <a:latin typeface="Calibri"/>
                <a:ea typeface="Calibri"/>
                <a:cs typeface="Calibri"/>
                <a:sym typeface="Calibri"/>
              </a:rPr>
              <a:t> Case based learning  </a:t>
            </a:r>
            <a:r>
              <a:rPr lang="en-GB" sz="2000" b="1" i="0" u="none" strike="noStrike" cap="none" noProof="0" dirty="0">
                <a:solidFill>
                  <a:srgbClr val="F9AA73"/>
                </a:solidFill>
                <a:highlight>
                  <a:srgbClr val="F9AA73"/>
                </a:highlight>
                <a:latin typeface="Calibri"/>
                <a:ea typeface="Calibri"/>
                <a:cs typeface="Calibri"/>
                <a:sym typeface="Calibri"/>
              </a:rPr>
              <a:t>.</a:t>
            </a:r>
            <a:r>
              <a:rPr lang="en-GB" sz="2000" b="1" i="0" u="none" strike="noStrike" cap="none" noProof="0" dirty="0">
                <a:solidFill>
                  <a:srgbClr val="1A3966"/>
                </a:solidFill>
                <a:highlight>
                  <a:srgbClr val="F9AA73"/>
                </a:highlight>
                <a:latin typeface="Calibri"/>
                <a:ea typeface="Calibri"/>
                <a:cs typeface="Calibri"/>
                <a:sym typeface="Calibri"/>
              </a:rPr>
              <a:t> </a:t>
            </a:r>
            <a:endParaRPr lang="en-GB" sz="1500" b="0" i="0" u="none" strike="noStrike" cap="none" noProof="0" dirty="0">
              <a:solidFill>
                <a:srgbClr val="69BCAC"/>
              </a:solidFill>
              <a:highlight>
                <a:srgbClr val="F9AA73"/>
              </a:highlight>
              <a:latin typeface="Calibri"/>
              <a:ea typeface="Calibri"/>
              <a:cs typeface="Calibri"/>
              <a:sym typeface="Calibri"/>
            </a:endParaRPr>
          </a:p>
        </p:txBody>
      </p:sp>
      <p:cxnSp>
        <p:nvCxnSpPr>
          <p:cNvPr id="17" name="Straight Connector 16">
            <a:extLst>
              <a:ext uri="{FF2B5EF4-FFF2-40B4-BE49-F238E27FC236}">
                <a16:creationId xmlns:a16="http://schemas.microsoft.com/office/drawing/2014/main" id="{CB829F8F-A5AB-3744-173A-69D604EC14D0}"/>
              </a:ext>
            </a:extLst>
          </p:cNvPr>
          <p:cNvCxnSpPr>
            <a:cxnSpLocks/>
          </p:cNvCxnSpPr>
          <p:nvPr/>
        </p:nvCxnSpPr>
        <p:spPr>
          <a:xfrm>
            <a:off x="3587296" y="7726342"/>
            <a:ext cx="0" cy="1900036"/>
          </a:xfrm>
          <a:prstGeom prst="line">
            <a:avLst/>
          </a:prstGeom>
          <a:ln w="19050">
            <a:solidFill>
              <a:srgbClr val="F9AA73"/>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180BEF5-C66A-6B77-C17B-67077B90A2BD}"/>
              </a:ext>
            </a:extLst>
          </p:cNvPr>
          <p:cNvPicPr>
            <a:picLocks noChangeAspect="1"/>
          </p:cNvPicPr>
          <p:nvPr/>
        </p:nvPicPr>
        <p:blipFill>
          <a:blip r:embed="rId3"/>
          <a:stretch>
            <a:fillRect/>
          </a:stretch>
        </p:blipFill>
        <p:spPr>
          <a:xfrm>
            <a:off x="6292771" y="6672248"/>
            <a:ext cx="954931" cy="954931"/>
          </a:xfrm>
          <a:prstGeom prst="rect">
            <a:avLst/>
          </a:prstGeom>
        </p:spPr>
      </p:pic>
      <p:pic>
        <p:nvPicPr>
          <p:cNvPr id="23" name="Picture 22">
            <a:extLst>
              <a:ext uri="{FF2B5EF4-FFF2-40B4-BE49-F238E27FC236}">
                <a16:creationId xmlns:a16="http://schemas.microsoft.com/office/drawing/2014/main" id="{9E91A648-0E1F-9E4D-7ADA-488170D4385C}"/>
              </a:ext>
            </a:extLst>
          </p:cNvPr>
          <p:cNvPicPr>
            <a:picLocks noChangeAspect="1"/>
          </p:cNvPicPr>
          <p:nvPr/>
        </p:nvPicPr>
        <p:blipFill>
          <a:blip r:embed="rId4"/>
          <a:stretch>
            <a:fillRect/>
          </a:stretch>
        </p:blipFill>
        <p:spPr>
          <a:xfrm>
            <a:off x="6392702" y="2931988"/>
            <a:ext cx="809948" cy="809948"/>
          </a:xfrm>
          <a:prstGeom prst="rect">
            <a:avLst/>
          </a:prstGeom>
        </p:spPr>
      </p:pic>
    </p:spTree>
    <p:extLst>
      <p:ext uri="{BB962C8B-B14F-4D97-AF65-F5344CB8AC3E}">
        <p14:creationId xmlns:p14="http://schemas.microsoft.com/office/powerpoint/2010/main" val="309990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30009D58-0332-AD4D-669A-B622B868166A}"/>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80F9F7A4-1AB3-E174-8040-B2B330ADB1BB}"/>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EEA7F692-3923-B6E0-C729-E1D1E3C3C256}"/>
              </a:ext>
            </a:extLst>
          </p:cNvPr>
          <p:cNvSpPr/>
          <p:nvPr/>
        </p:nvSpPr>
        <p:spPr>
          <a:xfrm>
            <a:off x="955015" y="2014772"/>
            <a:ext cx="6068373"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3.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0DC6C34C-C8B0-6F1B-EE68-A064C76E36AF}"/>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69ECF35-A982-C1DA-5789-78233F42AE93}"/>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623354E8-680C-AC93-4081-5C1C10721046}"/>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E2B511BB-E520-C909-8F62-4DDD1FAB555B}"/>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AC1A1E5E-4DE7-FE56-77E8-6E2449DF940E}"/>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7F59BA9D-E11A-A057-E3D0-162DB53B307D}"/>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6400C3AB-6E32-2590-D541-935A80FE896F}"/>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AB9E6E32-BB5F-8BC6-2898-D8E0364CEBE2}"/>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F9AA73"/>
                  </a:solidFill>
                  <a:latin typeface="Calibri" panose="020F0502020204030204" pitchFamily="34" charset="0"/>
                  <a:ea typeface="Calibri"/>
                  <a:cs typeface="Calibri" panose="020F0502020204030204" pitchFamily="34" charset="0"/>
                  <a:sym typeface="Calibri"/>
                </a:rPr>
                <a:t>Module 3</a:t>
              </a:r>
              <a:endParaRPr lang="en-GB" sz="2700" b="1" u="none" strike="noStrike" cap="none" noProof="0" dirty="0">
                <a:solidFill>
                  <a:srgbClr val="F9AA73"/>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13BFAA7A-928E-FE43-E20B-42C1D04D7A8D}"/>
              </a:ext>
            </a:extLst>
          </p:cNvPr>
          <p:cNvSpPr/>
          <p:nvPr/>
        </p:nvSpPr>
        <p:spPr>
          <a:xfrm>
            <a:off x="1129935" y="3410664"/>
            <a:ext cx="5718532" cy="2535130"/>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2D891EEE-99FC-99A5-A2B5-E8021FD5FCC9}"/>
              </a:ext>
            </a:extLst>
          </p:cNvPr>
          <p:cNvSpPr txBox="1"/>
          <p:nvPr/>
        </p:nvSpPr>
        <p:spPr>
          <a:xfrm>
            <a:off x="1290652" y="3905528"/>
            <a:ext cx="2198235" cy="1085381"/>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Structured discussions encouraging students to critically examine sustainability topics, challenge assumptions, and articulate evidence-based arguments.</a:t>
            </a:r>
          </a:p>
        </p:txBody>
      </p:sp>
      <p:sp>
        <p:nvSpPr>
          <p:cNvPr id="47" name="Google Shape;1736;p22">
            <a:extLst>
              <a:ext uri="{FF2B5EF4-FFF2-40B4-BE49-F238E27FC236}">
                <a16:creationId xmlns:a16="http://schemas.microsoft.com/office/drawing/2014/main" id="{7CEFEC6F-5A9E-00FD-F54E-27F2BC5D5D5A}"/>
              </a:ext>
            </a:extLst>
          </p:cNvPr>
          <p:cNvSpPr txBox="1"/>
          <p:nvPr/>
        </p:nvSpPr>
        <p:spPr>
          <a:xfrm>
            <a:off x="3692312" y="3872466"/>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3 Activities</a:t>
            </a:r>
          </a:p>
          <a:p>
            <a:pPr lvl="0">
              <a:lnSpc>
                <a:spcPts val="1280"/>
              </a:lnSpc>
              <a:buClr>
                <a:srgbClr val="3FC2E0"/>
              </a:buClr>
              <a:buSzPts val="1300"/>
            </a:pPr>
            <a:endParaRPr lang="en-GB" noProof="0" dirty="0">
              <a:solidFill>
                <a:srgbClr val="1A3966"/>
              </a:solidFill>
              <a:latin typeface="Calibri"/>
              <a:ea typeface="Calibri"/>
              <a:cs typeface="Calibri"/>
              <a:sym typeface="Calibri"/>
            </a:endParaRPr>
          </a:p>
          <a:p>
            <a:pPr marL="171450" lvl="0" indent="-171450">
              <a:lnSpc>
                <a:spcPts val="1280"/>
              </a:lnSpc>
              <a:buClr>
                <a:srgbClr val="F9AA73"/>
              </a:buClr>
              <a:buSzPts val="1300"/>
              <a:buFont typeface="Arial" panose="020B0604020202020204" pitchFamily="34" charset="0"/>
              <a:buChar char="•"/>
            </a:pPr>
            <a:r>
              <a:rPr lang="en-GB" b="1" noProof="0" dirty="0">
                <a:solidFill>
                  <a:srgbClr val="F9AA73"/>
                </a:solidFill>
                <a:latin typeface="Calibri"/>
                <a:ea typeface="Calibri"/>
                <a:cs typeface="Calibri"/>
                <a:sym typeface="Calibri"/>
              </a:rPr>
              <a:t>M3-C04-A1-R1 (Level 3 – Integrated): </a:t>
            </a:r>
            <a:r>
              <a:rPr lang="en-GB" noProof="0" dirty="0">
                <a:solidFill>
                  <a:srgbClr val="1A3966"/>
                </a:solidFill>
                <a:latin typeface="Calibri"/>
                <a:ea typeface="Calibri"/>
                <a:cs typeface="Calibri"/>
                <a:sym typeface="Calibri"/>
              </a:rPr>
              <a:t>Debates on prioritising different sustainability pillars.</a:t>
            </a:r>
          </a:p>
          <a:p>
            <a:pPr marL="171450" lvl="0" indent="-171450">
              <a:lnSpc>
                <a:spcPts val="1280"/>
              </a:lnSpc>
              <a:buClr>
                <a:srgbClr val="F9AA73"/>
              </a:buClr>
              <a:buSzPts val="1300"/>
              <a:buFont typeface="Arial" panose="020B0604020202020204" pitchFamily="34" charset="0"/>
              <a:buChar char="•"/>
            </a:pPr>
            <a:r>
              <a:rPr lang="en-GB" b="1" noProof="0" dirty="0">
                <a:solidFill>
                  <a:srgbClr val="F9AA73"/>
                </a:solidFill>
                <a:latin typeface="Calibri"/>
                <a:ea typeface="Calibri"/>
                <a:cs typeface="Calibri"/>
                <a:sym typeface="Calibri"/>
              </a:rPr>
              <a:t>M3-C05-A2-R2 (Level 2 – Advanced): </a:t>
            </a:r>
            <a:r>
              <a:rPr lang="en-GB" noProof="0" dirty="0">
                <a:solidFill>
                  <a:srgbClr val="1A3966"/>
                </a:solidFill>
                <a:latin typeface="Calibri"/>
                <a:ea typeface="Calibri"/>
                <a:cs typeface="Calibri"/>
                <a:sym typeface="Calibri"/>
              </a:rPr>
              <a:t>Discussing trade-offs in LCA methodologies.</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860A35FF-4237-1CBF-60AD-11B4EB22C3DA}"/>
              </a:ext>
            </a:extLst>
          </p:cNvPr>
          <p:cNvCxnSpPr>
            <a:cxnSpLocks/>
          </p:cNvCxnSpPr>
          <p:nvPr/>
        </p:nvCxnSpPr>
        <p:spPr>
          <a:xfrm>
            <a:off x="3573409" y="3728211"/>
            <a:ext cx="0" cy="1900036"/>
          </a:xfrm>
          <a:prstGeom prst="line">
            <a:avLst/>
          </a:prstGeom>
          <a:ln w="19050">
            <a:solidFill>
              <a:srgbClr val="F9AA73"/>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B1BCEE9-5645-505D-45C6-F92A2ADF2D79}"/>
              </a:ext>
            </a:extLst>
          </p:cNvPr>
          <p:cNvSpPr txBox="1"/>
          <p:nvPr/>
        </p:nvSpPr>
        <p:spPr>
          <a:xfrm>
            <a:off x="1457482" y="5757820"/>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Use open-ended questions to stimulate discussion; set expectations for evidence-based arguments and respectful dialogue.</a:t>
            </a:r>
          </a:p>
        </p:txBody>
      </p:sp>
      <p:sp>
        <p:nvSpPr>
          <p:cNvPr id="30" name="Google Shape;1738;p22">
            <a:extLst>
              <a:ext uri="{FF2B5EF4-FFF2-40B4-BE49-F238E27FC236}">
                <a16:creationId xmlns:a16="http://schemas.microsoft.com/office/drawing/2014/main" id="{90F2E02E-F09F-1432-F692-561C030B870E}"/>
              </a:ext>
            </a:extLst>
          </p:cNvPr>
          <p:cNvSpPr txBox="1"/>
          <p:nvPr/>
        </p:nvSpPr>
        <p:spPr>
          <a:xfrm>
            <a:off x="1031235" y="1487549"/>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sp>
        <p:nvSpPr>
          <p:cNvPr id="4" name="Google Shape;1739;p22">
            <a:extLst>
              <a:ext uri="{FF2B5EF4-FFF2-40B4-BE49-F238E27FC236}">
                <a16:creationId xmlns:a16="http://schemas.microsoft.com/office/drawing/2014/main" id="{8C02A47C-F7AD-F921-7102-F5C444C5D808}"/>
              </a:ext>
            </a:extLst>
          </p:cNvPr>
          <p:cNvSpPr txBox="1"/>
          <p:nvPr/>
        </p:nvSpPr>
        <p:spPr>
          <a:xfrm>
            <a:off x="1319520" y="3228158"/>
            <a:ext cx="393808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noProof="0" dirty="0">
                <a:solidFill>
                  <a:schemeClr val="lt1"/>
                </a:solidFill>
                <a:highlight>
                  <a:srgbClr val="F9AA73"/>
                </a:highlight>
                <a:latin typeface="Calibri"/>
                <a:ea typeface="Calibri"/>
                <a:cs typeface="Calibri"/>
                <a:sym typeface="Calibri"/>
              </a:rPr>
              <a:t>Socratic Seminar / Debate</a:t>
            </a:r>
            <a:r>
              <a:rPr lang="en-GB" sz="2000" b="1" i="0" u="none" strike="noStrike" cap="none" noProof="0" dirty="0">
                <a:solidFill>
                  <a:srgbClr val="F9AA73"/>
                </a:solidFill>
                <a:highlight>
                  <a:srgbClr val="F9AA73"/>
                </a:highlight>
                <a:latin typeface="Calibri"/>
                <a:ea typeface="Calibri"/>
                <a:cs typeface="Calibri"/>
                <a:sym typeface="Calibri"/>
              </a:rPr>
              <a:t>.</a:t>
            </a:r>
            <a:r>
              <a:rPr lang="en-GB" sz="2000" b="1" i="0" u="none" strike="noStrike" cap="none" noProof="0" dirty="0">
                <a:solidFill>
                  <a:srgbClr val="1A3966"/>
                </a:solidFill>
                <a:highlight>
                  <a:srgbClr val="F9AA73"/>
                </a:highlight>
                <a:latin typeface="Calibri"/>
                <a:ea typeface="Calibri"/>
                <a:cs typeface="Calibri"/>
                <a:sym typeface="Calibri"/>
              </a:rPr>
              <a:t> </a:t>
            </a:r>
            <a:endParaRPr lang="en-GB" sz="1500" b="0" i="0" u="none" strike="noStrike" cap="none" noProof="0" dirty="0">
              <a:solidFill>
                <a:srgbClr val="69BCAC"/>
              </a:solidFill>
              <a:highlight>
                <a:srgbClr val="F9AA73"/>
              </a:highlight>
              <a:latin typeface="Calibri"/>
              <a:ea typeface="Calibri"/>
              <a:cs typeface="Calibri"/>
              <a:sym typeface="Calibri"/>
            </a:endParaRPr>
          </a:p>
        </p:txBody>
      </p:sp>
      <p:pic>
        <p:nvPicPr>
          <p:cNvPr id="16" name="Picture 15">
            <a:extLst>
              <a:ext uri="{FF2B5EF4-FFF2-40B4-BE49-F238E27FC236}">
                <a16:creationId xmlns:a16="http://schemas.microsoft.com/office/drawing/2014/main" id="{DCDBC9CB-4598-A5AE-2532-8DED93F45562}"/>
              </a:ext>
            </a:extLst>
          </p:cNvPr>
          <p:cNvPicPr>
            <a:picLocks noChangeAspect="1"/>
          </p:cNvPicPr>
          <p:nvPr/>
        </p:nvPicPr>
        <p:blipFill>
          <a:blip r:embed="rId3"/>
          <a:stretch>
            <a:fillRect/>
          </a:stretch>
        </p:blipFill>
        <p:spPr>
          <a:xfrm>
            <a:off x="6178648" y="2955391"/>
            <a:ext cx="929262" cy="929262"/>
          </a:xfrm>
          <a:prstGeom prst="rect">
            <a:avLst/>
          </a:prstGeom>
        </p:spPr>
      </p:pic>
    </p:spTree>
    <p:extLst>
      <p:ext uri="{BB962C8B-B14F-4D97-AF65-F5344CB8AC3E}">
        <p14:creationId xmlns:p14="http://schemas.microsoft.com/office/powerpoint/2010/main" val="233342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76C4D337-0981-16AD-0218-675B216DA783}"/>
            </a:ext>
          </a:extLst>
        </p:cNvPr>
        <p:cNvGrpSpPr/>
        <p:nvPr/>
      </p:nvGrpSpPr>
      <p:grpSpPr>
        <a:xfrm>
          <a:off x="0" y="0"/>
          <a:ext cx="0" cy="0"/>
          <a:chOff x="0" y="0"/>
          <a:chExt cx="0" cy="0"/>
        </a:xfrm>
      </p:grpSpPr>
      <p:sp>
        <p:nvSpPr>
          <p:cNvPr id="6" name="Google Shape;1725;p22">
            <a:extLst>
              <a:ext uri="{FF2B5EF4-FFF2-40B4-BE49-F238E27FC236}">
                <a16:creationId xmlns:a16="http://schemas.microsoft.com/office/drawing/2014/main" id="{010F1AF1-2249-2293-B70C-0DCD3CED85DB}"/>
              </a:ext>
            </a:extLst>
          </p:cNvPr>
          <p:cNvSpPr/>
          <p:nvPr/>
        </p:nvSpPr>
        <p:spPr>
          <a:xfrm>
            <a:off x="1129935" y="7501490"/>
            <a:ext cx="5718532" cy="2535130"/>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815" name="Google Shape;1815;p26">
            <a:extLst>
              <a:ext uri="{FF2B5EF4-FFF2-40B4-BE49-F238E27FC236}">
                <a16:creationId xmlns:a16="http://schemas.microsoft.com/office/drawing/2014/main" id="{9668ADE8-7AD2-1157-E43F-70AA60A42D86}"/>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D1EEAAF4-9D07-5A7D-ABD8-30A877036E06}"/>
              </a:ext>
            </a:extLst>
          </p:cNvPr>
          <p:cNvSpPr/>
          <p:nvPr/>
        </p:nvSpPr>
        <p:spPr>
          <a:xfrm>
            <a:off x="955015" y="2014772"/>
            <a:ext cx="6068373" cy="964367"/>
          </a:xfrm>
          <a:prstGeom prst="rect">
            <a:avLst/>
          </a:prstGeom>
        </p:spPr>
        <p:txBody>
          <a:bodyPr wrap="square">
            <a:spAutoFit/>
          </a:bodyPr>
          <a:lstStyle/>
          <a:p>
            <a:pPr marL="12700">
              <a:lnSpc>
                <a:spcPts val="1720"/>
              </a:lnSpc>
              <a:buClr>
                <a:srgbClr val="1A3966"/>
              </a:buClr>
              <a:buSzPts val="1100"/>
            </a:pPr>
            <a:r>
              <a:rPr lang="en-GB" sz="1600" b="1" dirty="0">
                <a:solidFill>
                  <a:srgbClr val="1A3966"/>
                </a:solidFill>
                <a:latin typeface="Calibri"/>
                <a:ea typeface="Calibri"/>
                <a:cs typeface="Calibri"/>
                <a:sym typeface="Calibri"/>
              </a:rPr>
              <a:t>This section covers the hybrid pedagogies selected for Module 3, which blend digital and in-person elements. These approaches help students bridge theory and practice by combining online research or preparation with in-class application.</a:t>
            </a:r>
          </a:p>
        </p:txBody>
      </p:sp>
      <p:cxnSp>
        <p:nvCxnSpPr>
          <p:cNvPr id="3" name="Straight Connector 2">
            <a:extLst>
              <a:ext uri="{FF2B5EF4-FFF2-40B4-BE49-F238E27FC236}">
                <a16:creationId xmlns:a16="http://schemas.microsoft.com/office/drawing/2014/main" id="{4DEDBCB3-26A1-8B21-BCE7-730D911887C4}"/>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1F8EA81-439D-A89A-DD20-188624C5520D}"/>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C0A5BF7A-9CD4-36B1-E802-BA034963B998}"/>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B32FB8AE-8656-85C7-0B2F-AD7612BF5EF8}"/>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2827AF5F-B705-FD5D-EBF8-40B2B2E8F9CA}"/>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1967596B-D654-0516-A023-73902FDBCF46}"/>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64129D48-AA97-AD8A-17CE-DED17CA214DB}"/>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F1058038-022F-137F-7C9D-55CB980915A5}"/>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F9AA73"/>
                  </a:solidFill>
                  <a:latin typeface="Calibri" panose="020F0502020204030204" pitchFamily="34" charset="0"/>
                  <a:ea typeface="Calibri"/>
                  <a:cs typeface="Calibri" panose="020F0502020204030204" pitchFamily="34" charset="0"/>
                  <a:sym typeface="Calibri"/>
                </a:rPr>
                <a:t>Module 3</a:t>
              </a:r>
              <a:endParaRPr lang="en-GB" sz="2700" b="1" u="none" strike="noStrike" cap="none" noProof="0" dirty="0">
                <a:solidFill>
                  <a:srgbClr val="F9AA73"/>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76D52CC4-F956-AC0D-5EC1-80BDAE713C35}"/>
              </a:ext>
            </a:extLst>
          </p:cNvPr>
          <p:cNvSpPr/>
          <p:nvPr/>
        </p:nvSpPr>
        <p:spPr>
          <a:xfrm>
            <a:off x="1129935" y="3410664"/>
            <a:ext cx="5718532" cy="2535130"/>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B8FE08A7-7D5A-63F8-534A-FD2164091F8B}"/>
              </a:ext>
            </a:extLst>
          </p:cNvPr>
          <p:cNvSpPr txBox="1"/>
          <p:nvPr/>
        </p:nvSpPr>
        <p:spPr>
          <a:xfrm>
            <a:off x="1290652" y="3905528"/>
            <a:ext cx="2198235" cy="1664129"/>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engage in extended projects combining research, analysis, and presentation, applying LCA methods to real or hypothetical products.</a:t>
            </a:r>
          </a:p>
        </p:txBody>
      </p:sp>
      <p:sp>
        <p:nvSpPr>
          <p:cNvPr id="47" name="Google Shape;1736;p22">
            <a:extLst>
              <a:ext uri="{FF2B5EF4-FFF2-40B4-BE49-F238E27FC236}">
                <a16:creationId xmlns:a16="http://schemas.microsoft.com/office/drawing/2014/main" id="{24DEDEAF-C3D1-7B1A-33B9-8DB30B94E366}"/>
              </a:ext>
            </a:extLst>
          </p:cNvPr>
          <p:cNvSpPr txBox="1"/>
          <p:nvPr/>
        </p:nvSpPr>
        <p:spPr>
          <a:xfrm>
            <a:off x="3802413" y="3984145"/>
            <a:ext cx="2946133"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3 Activities</a:t>
            </a:r>
          </a:p>
          <a:p>
            <a:pPr marL="285750" lvl="0" indent="-285750">
              <a:lnSpc>
                <a:spcPts val="1280"/>
              </a:lnSpc>
              <a:buClr>
                <a:srgbClr val="F9AA73"/>
              </a:buClr>
              <a:buSzPts val="1300"/>
              <a:buFont typeface="Arial" panose="020B0604020202020204" pitchFamily="34" charset="0"/>
              <a:buChar char="•"/>
            </a:pPr>
            <a:endParaRPr lang="en-GB" noProof="0" dirty="0">
              <a:solidFill>
                <a:srgbClr val="1A3966"/>
              </a:solidFill>
              <a:latin typeface="Calibri"/>
              <a:ea typeface="Calibri"/>
              <a:cs typeface="Calibri"/>
              <a:sym typeface="Calibri"/>
            </a:endParaRPr>
          </a:p>
          <a:p>
            <a:pPr marL="171450" lvl="0" indent="-171450">
              <a:lnSpc>
                <a:spcPts val="1280"/>
              </a:lnSpc>
              <a:buClr>
                <a:srgbClr val="F9AA73"/>
              </a:buClr>
              <a:buSzPts val="1300"/>
              <a:buFont typeface="Arial" panose="020B0604020202020204" pitchFamily="34" charset="0"/>
              <a:buChar char="•"/>
            </a:pPr>
            <a:r>
              <a:rPr lang="en-GB" b="1" noProof="0" dirty="0">
                <a:solidFill>
                  <a:srgbClr val="F9AA73"/>
                </a:solidFill>
                <a:latin typeface="Calibri"/>
                <a:ea typeface="Calibri"/>
                <a:cs typeface="Calibri"/>
                <a:sym typeface="Calibri"/>
              </a:rPr>
              <a:t>M3-C04-A1-R1 (Level 3 – Integrated): </a:t>
            </a:r>
            <a:r>
              <a:rPr lang="en-GB" noProof="0" dirty="0">
                <a:solidFill>
                  <a:srgbClr val="1A3966"/>
                </a:solidFill>
                <a:latin typeface="Calibri"/>
                <a:ea typeface="Calibri"/>
                <a:cs typeface="Calibri"/>
                <a:sym typeface="Calibri"/>
              </a:rPr>
              <a:t>Identifying and assessing impacts across economic, social, and environmental dimensions in a comprehensive project.</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A31E7FDE-9E3D-9D74-1473-7F99A66FAB1B}"/>
              </a:ext>
            </a:extLst>
          </p:cNvPr>
          <p:cNvCxnSpPr>
            <a:cxnSpLocks/>
          </p:cNvCxnSpPr>
          <p:nvPr/>
        </p:nvCxnSpPr>
        <p:spPr>
          <a:xfrm>
            <a:off x="3573409" y="3728211"/>
            <a:ext cx="0" cy="1900036"/>
          </a:xfrm>
          <a:prstGeom prst="line">
            <a:avLst/>
          </a:prstGeom>
          <a:ln w="19050">
            <a:solidFill>
              <a:srgbClr val="F9AA73"/>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0C5958-5AE9-19C8-341C-B1DCA1B5F0EC}"/>
              </a:ext>
            </a:extLst>
          </p:cNvPr>
          <p:cNvSpPr txBox="1"/>
          <p:nvPr/>
        </p:nvSpPr>
        <p:spPr>
          <a:xfrm>
            <a:off x="1457482" y="5757820"/>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Structure projects into phases with milestones; include peer or instructor check-ins to maintain momentum.</a:t>
            </a:r>
          </a:p>
        </p:txBody>
      </p:sp>
      <p:sp>
        <p:nvSpPr>
          <p:cNvPr id="19" name="Google Shape;1727;p22">
            <a:extLst>
              <a:ext uri="{FF2B5EF4-FFF2-40B4-BE49-F238E27FC236}">
                <a16:creationId xmlns:a16="http://schemas.microsoft.com/office/drawing/2014/main" id="{7A870F54-8FAB-E23C-4987-A583E08E761F}"/>
              </a:ext>
            </a:extLst>
          </p:cNvPr>
          <p:cNvSpPr txBox="1"/>
          <p:nvPr/>
        </p:nvSpPr>
        <p:spPr>
          <a:xfrm>
            <a:off x="1262056" y="7919523"/>
            <a:ext cx="2311353"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create visual representations like causal loop diagrams or system maps to analyse connections and feedback loops in product life cycles.</a:t>
            </a:r>
          </a:p>
        </p:txBody>
      </p:sp>
      <p:sp>
        <p:nvSpPr>
          <p:cNvPr id="20" name="Google Shape;1736;p22">
            <a:extLst>
              <a:ext uri="{FF2B5EF4-FFF2-40B4-BE49-F238E27FC236}">
                <a16:creationId xmlns:a16="http://schemas.microsoft.com/office/drawing/2014/main" id="{5D05054A-4FCD-56FF-442E-C52FC740C16F}"/>
              </a:ext>
            </a:extLst>
          </p:cNvPr>
          <p:cNvSpPr txBox="1"/>
          <p:nvPr/>
        </p:nvSpPr>
        <p:spPr>
          <a:xfrm>
            <a:off x="3787768" y="7934538"/>
            <a:ext cx="3060699" cy="2137625"/>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3 Activities</a:t>
            </a:r>
          </a:p>
          <a:p>
            <a:pPr lvl="0">
              <a:lnSpc>
                <a:spcPts val="1280"/>
              </a:lnSpc>
              <a:buClr>
                <a:srgbClr val="3FC2E0"/>
              </a:buClr>
              <a:buSzPts val="1300"/>
            </a:pPr>
            <a:endParaRPr lang="en-GB" noProof="0" dirty="0">
              <a:solidFill>
                <a:srgbClr val="1A3966"/>
              </a:solidFill>
              <a:latin typeface="Calibri"/>
              <a:ea typeface="Calibri"/>
              <a:cs typeface="Calibri"/>
              <a:sym typeface="Calibri"/>
            </a:endParaRPr>
          </a:p>
          <a:p>
            <a:pPr marL="171450" lvl="0" indent="-171450">
              <a:lnSpc>
                <a:spcPts val="1280"/>
              </a:lnSpc>
              <a:buClr>
                <a:srgbClr val="F9AA73"/>
              </a:buClr>
              <a:buSzPts val="1300"/>
              <a:buFont typeface="Arial" panose="020B0604020202020204" pitchFamily="34" charset="0"/>
              <a:buChar char="•"/>
            </a:pPr>
            <a:r>
              <a:rPr lang="en-GB" noProof="0" dirty="0">
                <a:solidFill>
                  <a:srgbClr val="1A3966"/>
                </a:solidFill>
                <a:latin typeface="Calibri"/>
                <a:ea typeface="Calibri"/>
                <a:cs typeface="Calibri"/>
                <a:sym typeface="Calibri"/>
              </a:rPr>
              <a:t>Integration activities: Mapping economic, social, and environmental impacts to understand interdependencies within life-cycle assessments.</a:t>
            </a:r>
            <a:endParaRPr lang="en-GB" u="none" strike="noStrike" cap="none" noProof="0" dirty="0">
              <a:solidFill>
                <a:srgbClr val="1A3966"/>
              </a:solidFill>
              <a:latin typeface="Calibri"/>
              <a:ea typeface="Calibri"/>
              <a:cs typeface="Calibri"/>
              <a:sym typeface="Calibri"/>
            </a:endParaRPr>
          </a:p>
        </p:txBody>
      </p:sp>
      <p:sp>
        <p:nvSpPr>
          <p:cNvPr id="22" name="TextBox 21">
            <a:extLst>
              <a:ext uri="{FF2B5EF4-FFF2-40B4-BE49-F238E27FC236}">
                <a16:creationId xmlns:a16="http://schemas.microsoft.com/office/drawing/2014/main" id="{7DB155A1-1DA0-EB4B-C009-A9E405C08391}"/>
              </a:ext>
            </a:extLst>
          </p:cNvPr>
          <p:cNvSpPr txBox="1"/>
          <p:nvPr/>
        </p:nvSpPr>
        <p:spPr>
          <a:xfrm>
            <a:off x="1457482" y="9752817"/>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Facilitate group discussions on patterns identified in system maps; link findings to sustainable design strategies.</a:t>
            </a:r>
            <a:endParaRPr lang="en-GB" sz="1200" b="1" dirty="0">
              <a:solidFill>
                <a:schemeClr val="bg1"/>
              </a:solidFill>
              <a:latin typeface="Calibri" panose="020F0502020204030204" pitchFamily="34" charset="0"/>
              <a:cs typeface="Calibri" panose="020F0502020204030204" pitchFamily="34" charset="0"/>
            </a:endParaRPr>
          </a:p>
        </p:txBody>
      </p:sp>
      <p:sp>
        <p:nvSpPr>
          <p:cNvPr id="4" name="Google Shape;1739;p22">
            <a:extLst>
              <a:ext uri="{FF2B5EF4-FFF2-40B4-BE49-F238E27FC236}">
                <a16:creationId xmlns:a16="http://schemas.microsoft.com/office/drawing/2014/main" id="{268DE0B4-D77A-3797-6C32-F58DFFAD5BE9}"/>
              </a:ext>
            </a:extLst>
          </p:cNvPr>
          <p:cNvSpPr txBox="1"/>
          <p:nvPr/>
        </p:nvSpPr>
        <p:spPr>
          <a:xfrm>
            <a:off x="1319520" y="3228158"/>
            <a:ext cx="393808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noProof="0" dirty="0">
                <a:solidFill>
                  <a:schemeClr val="lt1"/>
                </a:solidFill>
                <a:highlight>
                  <a:srgbClr val="F9AA73"/>
                </a:highlight>
                <a:latin typeface="Calibri"/>
                <a:ea typeface="Calibri"/>
                <a:cs typeface="Calibri"/>
                <a:sym typeface="Calibri"/>
              </a:rPr>
              <a:t> Project based learning </a:t>
            </a:r>
            <a:r>
              <a:rPr lang="en-GB" sz="2000" b="1" i="0" u="none" strike="noStrike" cap="none" noProof="0" dirty="0">
                <a:solidFill>
                  <a:srgbClr val="F9AA73"/>
                </a:solidFill>
                <a:highlight>
                  <a:srgbClr val="F9AA73"/>
                </a:highlight>
                <a:latin typeface="Calibri"/>
                <a:ea typeface="Calibri"/>
                <a:cs typeface="Calibri"/>
                <a:sym typeface="Calibri"/>
              </a:rPr>
              <a:t>.</a:t>
            </a:r>
            <a:r>
              <a:rPr lang="en-GB" sz="2000" b="1" i="0" u="none" strike="noStrike" cap="none" noProof="0" dirty="0">
                <a:solidFill>
                  <a:srgbClr val="1A3966"/>
                </a:solidFill>
                <a:highlight>
                  <a:srgbClr val="F9AA73"/>
                </a:highlight>
                <a:latin typeface="Calibri"/>
                <a:ea typeface="Calibri"/>
                <a:cs typeface="Calibri"/>
                <a:sym typeface="Calibri"/>
              </a:rPr>
              <a:t> </a:t>
            </a:r>
            <a:endParaRPr lang="en-GB" sz="1500" b="0" i="0" u="none" strike="noStrike" cap="none" noProof="0" dirty="0">
              <a:solidFill>
                <a:srgbClr val="69BCAC"/>
              </a:solidFill>
              <a:highlight>
                <a:srgbClr val="F9AA73"/>
              </a:highlight>
              <a:latin typeface="Calibri"/>
              <a:ea typeface="Calibri"/>
              <a:cs typeface="Calibri"/>
              <a:sym typeface="Calibri"/>
            </a:endParaRPr>
          </a:p>
        </p:txBody>
      </p:sp>
      <p:sp>
        <p:nvSpPr>
          <p:cNvPr id="7" name="Google Shape;1739;p22">
            <a:extLst>
              <a:ext uri="{FF2B5EF4-FFF2-40B4-BE49-F238E27FC236}">
                <a16:creationId xmlns:a16="http://schemas.microsoft.com/office/drawing/2014/main" id="{F6F911A4-86CC-26EA-7724-69330EE86A7A}"/>
              </a:ext>
            </a:extLst>
          </p:cNvPr>
          <p:cNvSpPr txBox="1"/>
          <p:nvPr/>
        </p:nvSpPr>
        <p:spPr>
          <a:xfrm>
            <a:off x="1188845" y="7330264"/>
            <a:ext cx="393808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noProof="0" dirty="0">
                <a:solidFill>
                  <a:schemeClr val="lt1"/>
                </a:solidFill>
                <a:highlight>
                  <a:srgbClr val="F9AA73"/>
                </a:highlight>
                <a:latin typeface="Calibri"/>
                <a:ea typeface="Calibri"/>
                <a:cs typeface="Calibri"/>
                <a:sym typeface="Calibri"/>
              </a:rPr>
              <a:t> Systems thinking</a:t>
            </a:r>
            <a:r>
              <a:rPr lang="en-GB" sz="2000" b="1" i="0" u="none" strike="noStrike" cap="none" noProof="0" dirty="0">
                <a:solidFill>
                  <a:srgbClr val="F9AA73"/>
                </a:solidFill>
                <a:highlight>
                  <a:srgbClr val="F9AA73"/>
                </a:highlight>
                <a:latin typeface="Calibri"/>
                <a:ea typeface="Calibri"/>
                <a:cs typeface="Calibri"/>
                <a:sym typeface="Calibri"/>
              </a:rPr>
              <a:t>.</a:t>
            </a:r>
            <a:r>
              <a:rPr lang="en-GB" sz="2000" b="1" i="0" u="none" strike="noStrike" cap="none" noProof="0" dirty="0">
                <a:solidFill>
                  <a:srgbClr val="1A3966"/>
                </a:solidFill>
                <a:highlight>
                  <a:srgbClr val="F9AA73"/>
                </a:highlight>
                <a:latin typeface="Calibri"/>
                <a:ea typeface="Calibri"/>
                <a:cs typeface="Calibri"/>
                <a:sym typeface="Calibri"/>
              </a:rPr>
              <a:t> </a:t>
            </a:r>
            <a:endParaRPr lang="en-GB" sz="1500" b="0" i="0" u="none" strike="noStrike" cap="none" noProof="0" dirty="0">
              <a:solidFill>
                <a:srgbClr val="69BCAC"/>
              </a:solidFill>
              <a:highlight>
                <a:srgbClr val="F9AA73"/>
              </a:highlight>
              <a:latin typeface="Calibri"/>
              <a:ea typeface="Calibri"/>
              <a:cs typeface="Calibri"/>
              <a:sym typeface="Calibri"/>
            </a:endParaRPr>
          </a:p>
        </p:txBody>
      </p:sp>
      <p:cxnSp>
        <p:nvCxnSpPr>
          <p:cNvPr id="17" name="Straight Connector 16">
            <a:extLst>
              <a:ext uri="{FF2B5EF4-FFF2-40B4-BE49-F238E27FC236}">
                <a16:creationId xmlns:a16="http://schemas.microsoft.com/office/drawing/2014/main" id="{27C1E09F-3B3E-B87F-719D-74B479DD9F33}"/>
              </a:ext>
            </a:extLst>
          </p:cNvPr>
          <p:cNvCxnSpPr>
            <a:cxnSpLocks/>
          </p:cNvCxnSpPr>
          <p:nvPr/>
        </p:nvCxnSpPr>
        <p:spPr>
          <a:xfrm>
            <a:off x="3587296" y="7726342"/>
            <a:ext cx="0" cy="1900036"/>
          </a:xfrm>
          <a:prstGeom prst="line">
            <a:avLst/>
          </a:prstGeom>
          <a:ln w="19050">
            <a:solidFill>
              <a:srgbClr val="F9AA73"/>
            </a:solidFill>
            <a:prstDash val="sysDot"/>
          </a:ln>
        </p:spPr>
        <p:style>
          <a:lnRef idx="1">
            <a:schemeClr val="accent1"/>
          </a:lnRef>
          <a:fillRef idx="0">
            <a:schemeClr val="accent1"/>
          </a:fillRef>
          <a:effectRef idx="0">
            <a:schemeClr val="accent1"/>
          </a:effectRef>
          <a:fontRef idx="minor">
            <a:schemeClr val="tx1"/>
          </a:fontRef>
        </p:style>
      </p:cxnSp>
      <p:sp>
        <p:nvSpPr>
          <p:cNvPr id="15" name="Google Shape;1740;p22">
            <a:extLst>
              <a:ext uri="{FF2B5EF4-FFF2-40B4-BE49-F238E27FC236}">
                <a16:creationId xmlns:a16="http://schemas.microsoft.com/office/drawing/2014/main" id="{E4DDCDCC-3EAC-892F-DB62-5A2BC7F76F3E}"/>
              </a:ext>
            </a:extLst>
          </p:cNvPr>
          <p:cNvSpPr txBox="1"/>
          <p:nvPr/>
        </p:nvSpPr>
        <p:spPr>
          <a:xfrm>
            <a:off x="985880" y="1514453"/>
            <a:ext cx="2503008" cy="423481"/>
          </a:xfrm>
          <a:prstGeom prst="rect">
            <a:avLst/>
          </a:prstGeom>
          <a:solidFill>
            <a:srgbClr val="CC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Hybrid Pedagogies</a:t>
            </a:r>
          </a:p>
        </p:txBody>
      </p:sp>
      <p:pic>
        <p:nvPicPr>
          <p:cNvPr id="16" name="Picture 15">
            <a:extLst>
              <a:ext uri="{FF2B5EF4-FFF2-40B4-BE49-F238E27FC236}">
                <a16:creationId xmlns:a16="http://schemas.microsoft.com/office/drawing/2014/main" id="{ADBE6D5E-D89C-AF2F-7E39-08C672C819E3}"/>
              </a:ext>
            </a:extLst>
          </p:cNvPr>
          <p:cNvPicPr>
            <a:picLocks noChangeAspect="1"/>
          </p:cNvPicPr>
          <p:nvPr/>
        </p:nvPicPr>
        <p:blipFill>
          <a:blip r:embed="rId3"/>
          <a:stretch>
            <a:fillRect/>
          </a:stretch>
        </p:blipFill>
        <p:spPr>
          <a:xfrm>
            <a:off x="5985748" y="6887075"/>
            <a:ext cx="1167640" cy="1167640"/>
          </a:xfrm>
          <a:prstGeom prst="rect">
            <a:avLst/>
          </a:prstGeom>
        </p:spPr>
      </p:pic>
      <p:pic>
        <p:nvPicPr>
          <p:cNvPr id="21" name="Picture 20">
            <a:extLst>
              <a:ext uri="{FF2B5EF4-FFF2-40B4-BE49-F238E27FC236}">
                <a16:creationId xmlns:a16="http://schemas.microsoft.com/office/drawing/2014/main" id="{CA855025-64D1-4EE1-3547-4F5ADEDD76DC}"/>
              </a:ext>
            </a:extLst>
          </p:cNvPr>
          <p:cNvPicPr>
            <a:picLocks noChangeAspect="1"/>
          </p:cNvPicPr>
          <p:nvPr/>
        </p:nvPicPr>
        <p:blipFill>
          <a:blip r:embed="rId4"/>
          <a:stretch>
            <a:fillRect/>
          </a:stretch>
        </p:blipFill>
        <p:spPr>
          <a:xfrm>
            <a:off x="6044714" y="2979139"/>
            <a:ext cx="978674" cy="978674"/>
          </a:xfrm>
          <a:prstGeom prst="rect">
            <a:avLst/>
          </a:prstGeom>
        </p:spPr>
      </p:pic>
    </p:spTree>
    <p:extLst>
      <p:ext uri="{BB962C8B-B14F-4D97-AF65-F5344CB8AC3E}">
        <p14:creationId xmlns:p14="http://schemas.microsoft.com/office/powerpoint/2010/main" val="2964787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ED9F4364-E000-7910-A75E-60DD2133C428}"/>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4076EDC1-4F64-68A0-FE59-869AD8462376}"/>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DFED3A5E-91BC-CD9D-6B0F-7867AB285D51}"/>
              </a:ext>
            </a:extLst>
          </p:cNvPr>
          <p:cNvSpPr/>
          <p:nvPr/>
        </p:nvSpPr>
        <p:spPr>
          <a:xfrm>
            <a:off x="955015" y="2014772"/>
            <a:ext cx="6247635"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4.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F510A427-7DD0-FCAA-5512-77957167CB74}"/>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75E3FC6-F821-32A9-D122-4E33B57B9A33}"/>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D107750D-8D4C-0175-1292-E2CD0B73A536}"/>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0CB5A4D8-CA36-6F3F-C1FD-3306DA0DB7E5}"/>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AAFA0E3F-3449-5B75-9276-193B1E3A3DD8}"/>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BA15F8A0-C063-EB1E-F3FA-29BA725830FC}"/>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968BA894-3A65-7D21-6B28-60BB9156B85F}"/>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A0047621-5ADF-4F79-6D04-BB4B16CFFC90}"/>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CEBEDD"/>
                  </a:solidFill>
                  <a:latin typeface="Calibri" panose="020F0502020204030204" pitchFamily="34" charset="0"/>
                  <a:ea typeface="Calibri"/>
                  <a:cs typeface="Calibri" panose="020F0502020204030204" pitchFamily="34" charset="0"/>
                  <a:sym typeface="Calibri"/>
                </a:rPr>
                <a:t>Module 4</a:t>
              </a:r>
              <a:endParaRPr lang="en-GB" sz="2700" b="1"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0E7A013E-257B-F4DF-FA94-2329A4E1F61B}"/>
              </a:ext>
            </a:extLst>
          </p:cNvPr>
          <p:cNvSpPr/>
          <p:nvPr/>
        </p:nvSpPr>
        <p:spPr>
          <a:xfrm>
            <a:off x="1129935" y="3410664"/>
            <a:ext cx="5718532" cy="2286467"/>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FF96A6EB-EE03-AC6F-CEF5-7C10603954AF}"/>
              </a:ext>
            </a:extLst>
          </p:cNvPr>
          <p:cNvSpPr txBox="1"/>
          <p:nvPr/>
        </p:nvSpPr>
        <p:spPr>
          <a:xfrm>
            <a:off x="1337714" y="3930113"/>
            <a:ext cx="2070816" cy="1339137"/>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work in groups to solve complex, real-world sustainability challenges, applying critical thinking and systems approaches.</a:t>
            </a:r>
          </a:p>
        </p:txBody>
      </p:sp>
      <p:sp>
        <p:nvSpPr>
          <p:cNvPr id="47" name="Google Shape;1736;p22">
            <a:extLst>
              <a:ext uri="{FF2B5EF4-FFF2-40B4-BE49-F238E27FC236}">
                <a16:creationId xmlns:a16="http://schemas.microsoft.com/office/drawing/2014/main" id="{FB29B00D-8DCA-2774-7051-47A18571B920}"/>
              </a:ext>
            </a:extLst>
          </p:cNvPr>
          <p:cNvSpPr txBox="1"/>
          <p:nvPr/>
        </p:nvSpPr>
        <p:spPr>
          <a:xfrm>
            <a:off x="3655299" y="3952098"/>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4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CEBEDD"/>
              </a:buClr>
              <a:buSzPts val="1300"/>
              <a:buFont typeface="Arial" panose="020B0604020202020204" pitchFamily="34" charset="0"/>
              <a:buChar char="•"/>
            </a:pPr>
            <a:r>
              <a:rPr lang="en-GB" b="1" noProof="0" dirty="0">
                <a:solidFill>
                  <a:srgbClr val="CEBEDD"/>
                </a:solidFill>
                <a:latin typeface="Calibri"/>
                <a:ea typeface="Calibri"/>
                <a:cs typeface="Calibri"/>
                <a:sym typeface="Calibri"/>
              </a:rPr>
              <a:t>M4-C03-A3 (Level 3 – Integrated): </a:t>
            </a:r>
            <a:r>
              <a:rPr lang="en-GB" noProof="0" dirty="0">
                <a:solidFill>
                  <a:srgbClr val="1A3966"/>
                </a:solidFill>
                <a:latin typeface="Calibri"/>
                <a:ea typeface="Calibri"/>
                <a:cs typeface="Calibri"/>
                <a:sym typeface="Calibri"/>
              </a:rPr>
              <a:t>Final integration activity where students propose strategies for sustainable urban transformations</a:t>
            </a:r>
            <a:r>
              <a:rPr lang="en-GB" b="1" noProof="0" dirty="0">
                <a:solidFill>
                  <a:srgbClr val="3FC2E0"/>
                </a:solidFill>
                <a:latin typeface="Calibri"/>
                <a:ea typeface="Calibri"/>
                <a:cs typeface="Calibri"/>
                <a:sym typeface="Calibri"/>
              </a:rPr>
              <a:t>.</a:t>
            </a: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0C753A34-0D4C-ECFB-DEDD-6FDA64B6CBF0}"/>
              </a:ext>
            </a:extLst>
          </p:cNvPr>
          <p:cNvCxnSpPr>
            <a:cxnSpLocks/>
          </p:cNvCxnSpPr>
          <p:nvPr/>
        </p:nvCxnSpPr>
        <p:spPr>
          <a:xfrm>
            <a:off x="3488888" y="3619136"/>
            <a:ext cx="0" cy="1900036"/>
          </a:xfrm>
          <a:prstGeom prst="line">
            <a:avLst/>
          </a:prstGeom>
          <a:ln w="19050">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C79269-28EE-3000-7ECC-A056C7A34A09}"/>
              </a:ext>
            </a:extLst>
          </p:cNvPr>
          <p:cNvSpPr txBox="1"/>
          <p:nvPr/>
        </p:nvSpPr>
        <p:spPr>
          <a:xfrm>
            <a:off x="1457484" y="5628399"/>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tip…Assign diverse group roles (e.g., facilitator, researcher, note-taker) to keep collaboration organised and equitable.</a:t>
            </a:r>
          </a:p>
        </p:txBody>
      </p:sp>
      <p:sp>
        <p:nvSpPr>
          <p:cNvPr id="15" name="Google Shape;1725;p22">
            <a:extLst>
              <a:ext uri="{FF2B5EF4-FFF2-40B4-BE49-F238E27FC236}">
                <a16:creationId xmlns:a16="http://schemas.microsoft.com/office/drawing/2014/main" id="{61CD1F6C-A5A1-EF2A-D988-95D80F147F86}"/>
              </a:ext>
            </a:extLst>
          </p:cNvPr>
          <p:cNvSpPr/>
          <p:nvPr/>
        </p:nvSpPr>
        <p:spPr>
          <a:xfrm>
            <a:off x="1079977" y="7128571"/>
            <a:ext cx="5718532" cy="2456896"/>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9" name="Google Shape;1727;p22">
            <a:extLst>
              <a:ext uri="{FF2B5EF4-FFF2-40B4-BE49-F238E27FC236}">
                <a16:creationId xmlns:a16="http://schemas.microsoft.com/office/drawing/2014/main" id="{E94D6F08-A18C-E0FC-0229-0FDDB1080D9D}"/>
              </a:ext>
            </a:extLst>
          </p:cNvPr>
          <p:cNvSpPr txBox="1"/>
          <p:nvPr/>
        </p:nvSpPr>
        <p:spPr>
          <a:xfrm>
            <a:off x="1226941" y="7672902"/>
            <a:ext cx="2261947"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analyse real or fictional urban sustainability cases, connecting theory to practical scenarios involving SDG 11 and European urban initiatives.</a:t>
            </a:r>
          </a:p>
        </p:txBody>
      </p:sp>
      <p:sp>
        <p:nvSpPr>
          <p:cNvPr id="20" name="Google Shape;1736;p22">
            <a:extLst>
              <a:ext uri="{FF2B5EF4-FFF2-40B4-BE49-F238E27FC236}">
                <a16:creationId xmlns:a16="http://schemas.microsoft.com/office/drawing/2014/main" id="{053A2B32-E2B4-9C6F-A010-47B4001A0895}"/>
              </a:ext>
            </a:extLst>
          </p:cNvPr>
          <p:cNvSpPr txBox="1"/>
          <p:nvPr/>
        </p:nvSpPr>
        <p:spPr>
          <a:xfrm>
            <a:off x="3725176" y="7732463"/>
            <a:ext cx="3060699" cy="1461138"/>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4 Activities</a:t>
            </a:r>
          </a:p>
          <a:p>
            <a:pPr lvl="0">
              <a:lnSpc>
                <a:spcPts val="1280"/>
              </a:lnSpc>
              <a:buClr>
                <a:srgbClr val="3FC2E0"/>
              </a:buClr>
              <a:buSzPts val="1300"/>
            </a:pPr>
            <a:endParaRPr lang="en-GB" b="1" noProof="0" dirty="0">
              <a:solidFill>
                <a:srgbClr val="CEBEDD"/>
              </a:solidFill>
              <a:latin typeface="Calibri"/>
              <a:ea typeface="Calibri"/>
              <a:cs typeface="Calibri"/>
              <a:sym typeface="Calibri"/>
            </a:endParaRPr>
          </a:p>
          <a:p>
            <a:pPr lvl="0">
              <a:lnSpc>
                <a:spcPts val="1280"/>
              </a:lnSpc>
              <a:buClr>
                <a:srgbClr val="3FC2E0"/>
              </a:buClr>
              <a:buSzPts val="1300"/>
            </a:pPr>
            <a:r>
              <a:rPr lang="en-GB" noProof="0" dirty="0">
                <a:solidFill>
                  <a:srgbClr val="CEBEDD"/>
                </a:solidFill>
                <a:latin typeface="Calibri"/>
                <a:ea typeface="Calibri"/>
                <a:cs typeface="Calibri"/>
                <a:sym typeface="Calibri"/>
              </a:rPr>
              <a:t>M4-C03-A2 (Level 2 – Advanced): </a:t>
            </a:r>
            <a:r>
              <a:rPr lang="en-GB" noProof="0" dirty="0">
                <a:solidFill>
                  <a:srgbClr val="1A3966"/>
                </a:solidFill>
                <a:latin typeface="Calibri"/>
                <a:ea typeface="Calibri"/>
                <a:cs typeface="Calibri"/>
                <a:sym typeface="Calibri"/>
              </a:rPr>
              <a:t>Investigating case studies such as Kerkrade, Getafe, Gothenburg, Budapest, and Amsterdam to understand challenges and solutions.</a:t>
            </a:r>
            <a:endParaRPr lang="en-GB"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6DA72CF3-2C8B-A282-0B9B-8A6252FB574B}"/>
              </a:ext>
            </a:extLst>
          </p:cNvPr>
          <p:cNvCxnSpPr>
            <a:cxnSpLocks/>
          </p:cNvCxnSpPr>
          <p:nvPr/>
        </p:nvCxnSpPr>
        <p:spPr>
          <a:xfrm>
            <a:off x="3538295" y="7313753"/>
            <a:ext cx="0" cy="2137625"/>
          </a:xfrm>
          <a:prstGeom prst="line">
            <a:avLst/>
          </a:prstGeom>
          <a:ln w="19050">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F604522-C659-6F62-0EC4-E11CE09D6905}"/>
              </a:ext>
            </a:extLst>
          </p:cNvPr>
          <p:cNvSpPr txBox="1"/>
          <p:nvPr/>
        </p:nvSpPr>
        <p:spPr>
          <a:xfrm>
            <a:off x="1276348" y="9539816"/>
            <a:ext cx="5239443"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Guide discussions with questions linking cases to SDG targets; encourage comparisons across cases to draw broader lessons.</a:t>
            </a:r>
            <a:endParaRPr lang="en-GB" sz="1200" b="1" dirty="0">
              <a:solidFill>
                <a:schemeClr val="bg1"/>
              </a:solidFill>
              <a:latin typeface="Calibri" panose="020F0502020204030204" pitchFamily="34" charset="0"/>
              <a:cs typeface="Calibri" panose="020F0502020204030204" pitchFamily="34" charset="0"/>
            </a:endParaRPr>
          </a:p>
        </p:txBody>
      </p:sp>
      <p:sp>
        <p:nvSpPr>
          <p:cNvPr id="25" name="Google Shape;1738;p22">
            <a:extLst>
              <a:ext uri="{FF2B5EF4-FFF2-40B4-BE49-F238E27FC236}">
                <a16:creationId xmlns:a16="http://schemas.microsoft.com/office/drawing/2014/main" id="{D38DF506-188C-BFDB-35F9-E1286561616A}"/>
              </a:ext>
            </a:extLst>
          </p:cNvPr>
          <p:cNvSpPr txBox="1"/>
          <p:nvPr/>
        </p:nvSpPr>
        <p:spPr>
          <a:xfrm>
            <a:off x="1074135" y="1502872"/>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pic>
        <p:nvPicPr>
          <p:cNvPr id="26" name="Picture 25">
            <a:extLst>
              <a:ext uri="{FF2B5EF4-FFF2-40B4-BE49-F238E27FC236}">
                <a16:creationId xmlns:a16="http://schemas.microsoft.com/office/drawing/2014/main" id="{7CFD1E8D-01CF-280E-3C85-7AD339B29803}"/>
              </a:ext>
            </a:extLst>
          </p:cNvPr>
          <p:cNvPicPr>
            <a:picLocks noChangeAspect="1"/>
          </p:cNvPicPr>
          <p:nvPr/>
        </p:nvPicPr>
        <p:blipFill>
          <a:blip r:embed="rId3"/>
          <a:stretch>
            <a:fillRect/>
          </a:stretch>
        </p:blipFill>
        <p:spPr>
          <a:xfrm>
            <a:off x="6392702" y="2931988"/>
            <a:ext cx="809948" cy="809948"/>
          </a:xfrm>
          <a:prstGeom prst="rect">
            <a:avLst/>
          </a:prstGeom>
        </p:spPr>
      </p:pic>
      <p:sp>
        <p:nvSpPr>
          <p:cNvPr id="4" name="Google Shape;1740;p22">
            <a:extLst>
              <a:ext uri="{FF2B5EF4-FFF2-40B4-BE49-F238E27FC236}">
                <a16:creationId xmlns:a16="http://schemas.microsoft.com/office/drawing/2014/main" id="{9D3E108E-4708-91F6-380B-2538CE5741C8}"/>
              </a:ext>
            </a:extLst>
          </p:cNvPr>
          <p:cNvSpPr txBox="1"/>
          <p:nvPr/>
        </p:nvSpPr>
        <p:spPr>
          <a:xfrm>
            <a:off x="1447118" y="3260181"/>
            <a:ext cx="3803183" cy="385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a:t>
            </a:r>
            <a:r>
              <a:rPr lang="en-GB" sz="2000" b="1" dirty="0">
                <a:solidFill>
                  <a:schemeClr val="lt1"/>
                </a:solidFill>
                <a:highlight>
                  <a:srgbClr val="CEBEDD"/>
                </a:highlight>
                <a:latin typeface="Calibri"/>
                <a:ea typeface="Calibri"/>
                <a:cs typeface="Calibri"/>
                <a:sym typeface="Calibri"/>
              </a:rPr>
              <a:t>Problem based learning (PBL)</a:t>
            </a:r>
            <a:r>
              <a:rPr lang="en-GB" sz="2000" b="1" i="0" u="none" strike="noStrike" cap="none" noProof="0" dirty="0">
                <a:solidFill>
                  <a:srgbClr val="CEBEDD"/>
                </a:solidFill>
                <a:highlight>
                  <a:srgbClr val="CEBEDD"/>
                </a:highlight>
                <a:latin typeface="Calibri"/>
                <a:ea typeface="Calibri"/>
                <a:cs typeface="Calibri"/>
                <a:sym typeface="Calibri"/>
              </a:rPr>
              <a:t>.</a:t>
            </a:r>
            <a:r>
              <a:rPr lang="en-GB" sz="2000" b="1" i="0" u="none" strike="noStrike" cap="none" noProof="0" dirty="0">
                <a:solidFill>
                  <a:srgbClr val="1A3966"/>
                </a:solidFill>
                <a:highlight>
                  <a:srgbClr val="CEBEDD"/>
                </a:highlight>
                <a:latin typeface="Calibri"/>
                <a:ea typeface="Calibri"/>
                <a:cs typeface="Calibri"/>
                <a:sym typeface="Calibri"/>
              </a:rPr>
              <a:t> </a:t>
            </a:r>
            <a:endParaRPr lang="en-GB" sz="1500" b="0" i="0" u="none" strike="noStrike" cap="none" noProof="0" dirty="0">
              <a:solidFill>
                <a:srgbClr val="69BCAC"/>
              </a:solidFill>
              <a:highlight>
                <a:srgbClr val="CEBEDD"/>
              </a:highlight>
              <a:latin typeface="Calibri"/>
              <a:ea typeface="Calibri"/>
              <a:cs typeface="Calibri"/>
              <a:sym typeface="Calibri"/>
            </a:endParaRPr>
          </a:p>
        </p:txBody>
      </p:sp>
      <p:sp>
        <p:nvSpPr>
          <p:cNvPr id="6" name="Google Shape;1740;p22">
            <a:extLst>
              <a:ext uri="{FF2B5EF4-FFF2-40B4-BE49-F238E27FC236}">
                <a16:creationId xmlns:a16="http://schemas.microsoft.com/office/drawing/2014/main" id="{90987D40-DF13-04DF-FB9F-A2CD081784DF}"/>
              </a:ext>
            </a:extLst>
          </p:cNvPr>
          <p:cNvSpPr txBox="1"/>
          <p:nvPr/>
        </p:nvSpPr>
        <p:spPr>
          <a:xfrm>
            <a:off x="1417404" y="6941395"/>
            <a:ext cx="3803183" cy="385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a:t>
            </a:r>
            <a:r>
              <a:rPr lang="en-GB" sz="2000" b="1" dirty="0">
                <a:solidFill>
                  <a:schemeClr val="lt1"/>
                </a:solidFill>
                <a:highlight>
                  <a:srgbClr val="CEBEDD"/>
                </a:highlight>
                <a:latin typeface="Calibri"/>
                <a:ea typeface="Calibri"/>
                <a:cs typeface="Calibri"/>
                <a:sym typeface="Calibri"/>
              </a:rPr>
              <a:t>Case based learning (PBL)</a:t>
            </a:r>
            <a:r>
              <a:rPr lang="en-GB" sz="2000" b="1" i="0" u="none" strike="noStrike" cap="none" noProof="0" dirty="0">
                <a:solidFill>
                  <a:srgbClr val="CEBEDD"/>
                </a:solidFill>
                <a:highlight>
                  <a:srgbClr val="CEBEDD"/>
                </a:highlight>
                <a:latin typeface="Calibri"/>
                <a:ea typeface="Calibri"/>
                <a:cs typeface="Calibri"/>
                <a:sym typeface="Calibri"/>
              </a:rPr>
              <a:t>.</a:t>
            </a:r>
            <a:r>
              <a:rPr lang="en-GB" sz="2000" b="1" i="0" u="none" strike="noStrike" cap="none" noProof="0" dirty="0">
                <a:solidFill>
                  <a:srgbClr val="1A3966"/>
                </a:solidFill>
                <a:highlight>
                  <a:srgbClr val="CEBEDD"/>
                </a:highlight>
                <a:latin typeface="Calibri"/>
                <a:ea typeface="Calibri"/>
                <a:cs typeface="Calibri"/>
                <a:sym typeface="Calibri"/>
              </a:rPr>
              <a:t> </a:t>
            </a:r>
            <a:endParaRPr lang="en-GB" sz="1500" b="0" i="0" u="none" strike="noStrike" cap="none" noProof="0" dirty="0">
              <a:solidFill>
                <a:srgbClr val="69BCAC"/>
              </a:solidFill>
              <a:highlight>
                <a:srgbClr val="CEBEDD"/>
              </a:highlight>
              <a:latin typeface="Calibri"/>
              <a:ea typeface="Calibri"/>
              <a:cs typeface="Calibri"/>
              <a:sym typeface="Calibri"/>
            </a:endParaRPr>
          </a:p>
        </p:txBody>
      </p:sp>
      <p:pic>
        <p:nvPicPr>
          <p:cNvPr id="7" name="Picture 6">
            <a:extLst>
              <a:ext uri="{FF2B5EF4-FFF2-40B4-BE49-F238E27FC236}">
                <a16:creationId xmlns:a16="http://schemas.microsoft.com/office/drawing/2014/main" id="{EA0C654F-749B-1398-98ED-549E0387D8CC}"/>
              </a:ext>
            </a:extLst>
          </p:cNvPr>
          <p:cNvPicPr>
            <a:picLocks noChangeAspect="1"/>
          </p:cNvPicPr>
          <p:nvPr/>
        </p:nvPicPr>
        <p:blipFill>
          <a:blip r:embed="rId4"/>
          <a:stretch>
            <a:fillRect/>
          </a:stretch>
        </p:blipFill>
        <p:spPr>
          <a:xfrm>
            <a:off x="6292771" y="6672248"/>
            <a:ext cx="954931" cy="954931"/>
          </a:xfrm>
          <a:prstGeom prst="rect">
            <a:avLst/>
          </a:prstGeom>
        </p:spPr>
      </p:pic>
    </p:spTree>
    <p:extLst>
      <p:ext uri="{BB962C8B-B14F-4D97-AF65-F5344CB8AC3E}">
        <p14:creationId xmlns:p14="http://schemas.microsoft.com/office/powerpoint/2010/main" val="2991351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C40ACC74-9DF2-6F69-5FCB-3783AA357AAD}"/>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01AD3400-2875-9D93-1764-EFAF5D399379}"/>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375E04CE-2F49-6479-CB6D-BB1192ADB6BA}"/>
              </a:ext>
            </a:extLst>
          </p:cNvPr>
          <p:cNvSpPr/>
          <p:nvPr/>
        </p:nvSpPr>
        <p:spPr>
          <a:xfrm>
            <a:off x="955015" y="2014772"/>
            <a:ext cx="6247635" cy="1182375"/>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presents the in-class pedagogies used in Module 4. These methods are designed for face-to-face teaching and encourage interactive, collaborative learning. Educators will find examples of where each pedagogy supports the development of sustainable leadership competencies</a:t>
            </a:r>
            <a:endParaRPr lang="en-GB" sz="1150" noProof="0" dirty="0">
              <a:solidFill>
                <a:srgbClr val="1A3966"/>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129187CD-DEDC-0FA6-F018-6F20953FD323}"/>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14C74D6-EF62-9CC4-6595-B69057B8BE5B}"/>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46E096BA-353A-315A-56C6-CD7243375842}"/>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1CA13EE3-DF07-6025-1F74-10B22D8C0B04}"/>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841E392F-BD50-B7D1-AF1C-7836207A5A00}"/>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BA998561-E146-9A0A-4851-11529C6CF364}"/>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BBAE9166-9ECD-10C0-0D9A-4225F8ED7646}"/>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EE855312-1A65-103C-EA58-1DA56EB3F1AC}"/>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CEBEDD"/>
                  </a:solidFill>
                  <a:latin typeface="Calibri" panose="020F0502020204030204" pitchFamily="34" charset="0"/>
                  <a:ea typeface="Calibri"/>
                  <a:cs typeface="Calibri" panose="020F0502020204030204" pitchFamily="34" charset="0"/>
                  <a:sym typeface="Calibri"/>
                </a:rPr>
                <a:t>Module 4</a:t>
              </a:r>
              <a:endParaRPr lang="en-GB" sz="2700" b="1"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F8E81A7C-FB4F-4E43-4A7A-F5711FB131BB}"/>
              </a:ext>
            </a:extLst>
          </p:cNvPr>
          <p:cNvSpPr/>
          <p:nvPr/>
        </p:nvSpPr>
        <p:spPr>
          <a:xfrm>
            <a:off x="1129935" y="3410664"/>
            <a:ext cx="5718532" cy="2286467"/>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A63C9366-63D1-EEE5-2882-DBE51B4B1721}"/>
              </a:ext>
            </a:extLst>
          </p:cNvPr>
          <p:cNvSpPr txBox="1"/>
          <p:nvPr/>
        </p:nvSpPr>
        <p:spPr>
          <a:xfrm>
            <a:off x="1337714" y="3930113"/>
            <a:ext cx="2070816" cy="1339137"/>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A structured approach encouraging creativity and empathy in designing solutions to SDG challenges through iterative exploration.</a:t>
            </a:r>
          </a:p>
        </p:txBody>
      </p:sp>
      <p:sp>
        <p:nvSpPr>
          <p:cNvPr id="47" name="Google Shape;1736;p22">
            <a:extLst>
              <a:ext uri="{FF2B5EF4-FFF2-40B4-BE49-F238E27FC236}">
                <a16:creationId xmlns:a16="http://schemas.microsoft.com/office/drawing/2014/main" id="{78929F88-D519-67D4-06A8-7F6346BEDC50}"/>
              </a:ext>
            </a:extLst>
          </p:cNvPr>
          <p:cNvSpPr txBox="1"/>
          <p:nvPr/>
        </p:nvSpPr>
        <p:spPr>
          <a:xfrm>
            <a:off x="3655299" y="3952098"/>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4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CEBEDD"/>
              </a:buClr>
              <a:buSzPts val="1300"/>
              <a:buFont typeface="Arial" panose="020B0604020202020204" pitchFamily="34" charset="0"/>
              <a:buChar char="•"/>
            </a:pPr>
            <a:r>
              <a:rPr lang="en-GB" b="1" noProof="0" dirty="0">
                <a:solidFill>
                  <a:srgbClr val="CEBEDD"/>
                </a:solidFill>
                <a:latin typeface="Calibri"/>
                <a:ea typeface="Calibri"/>
                <a:cs typeface="Calibri"/>
                <a:sym typeface="Calibri"/>
              </a:rPr>
              <a:t>M4-C03-A3 (Level 3 – Integrated): </a:t>
            </a:r>
            <a:r>
              <a:rPr lang="en-GB" noProof="0" dirty="0">
                <a:solidFill>
                  <a:srgbClr val="1A3966"/>
                </a:solidFill>
                <a:latin typeface="Calibri"/>
                <a:ea typeface="Calibri"/>
                <a:cs typeface="Calibri"/>
                <a:sym typeface="Calibri"/>
              </a:rPr>
              <a:t>Students design innovative strategies for urban sustainability based on insights from analysed case studies</a:t>
            </a:r>
            <a:r>
              <a:rPr lang="en-GB" b="1" noProof="0" dirty="0">
                <a:solidFill>
                  <a:srgbClr val="1A3966"/>
                </a:solidFill>
                <a:latin typeface="Calibri"/>
                <a:ea typeface="Calibri"/>
                <a:cs typeface="Calibri"/>
                <a:sym typeface="Calibri"/>
              </a:rPr>
              <a:t>.</a:t>
            </a:r>
            <a:endParaRPr lang="en-GB" sz="1000" b="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BD3E7A93-C815-EE71-980C-28E9CBB4CD47}"/>
              </a:ext>
            </a:extLst>
          </p:cNvPr>
          <p:cNvCxnSpPr>
            <a:cxnSpLocks/>
          </p:cNvCxnSpPr>
          <p:nvPr/>
        </p:nvCxnSpPr>
        <p:spPr>
          <a:xfrm>
            <a:off x="3488888" y="3619136"/>
            <a:ext cx="0" cy="1900036"/>
          </a:xfrm>
          <a:prstGeom prst="line">
            <a:avLst/>
          </a:prstGeom>
          <a:ln w="19050">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A4A1BE-A8CC-7D96-E0B0-B2ED8E21A150}"/>
              </a:ext>
            </a:extLst>
          </p:cNvPr>
          <p:cNvSpPr txBox="1"/>
          <p:nvPr/>
        </p:nvSpPr>
        <p:spPr>
          <a:xfrm>
            <a:off x="1457484" y="5628399"/>
            <a:ext cx="4963517"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tip…Use quick prototyping tools (e.g., sketches, models) to help students visualise and refine their ideas.</a:t>
            </a:r>
          </a:p>
        </p:txBody>
      </p:sp>
      <p:sp>
        <p:nvSpPr>
          <p:cNvPr id="15" name="Google Shape;1725;p22">
            <a:extLst>
              <a:ext uri="{FF2B5EF4-FFF2-40B4-BE49-F238E27FC236}">
                <a16:creationId xmlns:a16="http://schemas.microsoft.com/office/drawing/2014/main" id="{3421415A-16D7-73B2-4106-C2DB82666989}"/>
              </a:ext>
            </a:extLst>
          </p:cNvPr>
          <p:cNvSpPr/>
          <p:nvPr/>
        </p:nvSpPr>
        <p:spPr>
          <a:xfrm>
            <a:off x="1079977" y="7128571"/>
            <a:ext cx="5718532" cy="2456896"/>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19" name="Google Shape;1727;p22">
            <a:extLst>
              <a:ext uri="{FF2B5EF4-FFF2-40B4-BE49-F238E27FC236}">
                <a16:creationId xmlns:a16="http://schemas.microsoft.com/office/drawing/2014/main" id="{C4A087DF-2E3F-B7BE-3AF7-B01EB10C523F}"/>
              </a:ext>
            </a:extLst>
          </p:cNvPr>
          <p:cNvSpPr txBox="1"/>
          <p:nvPr/>
        </p:nvSpPr>
        <p:spPr>
          <a:xfrm>
            <a:off x="1226941" y="7672902"/>
            <a:ext cx="2261947" cy="1368234"/>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Structured discussions or debates where students critically examine controversial or complex sustainability topics, strengthening argumentation and reflection.</a:t>
            </a:r>
          </a:p>
        </p:txBody>
      </p:sp>
      <p:sp>
        <p:nvSpPr>
          <p:cNvPr id="20" name="Google Shape;1736;p22">
            <a:extLst>
              <a:ext uri="{FF2B5EF4-FFF2-40B4-BE49-F238E27FC236}">
                <a16:creationId xmlns:a16="http://schemas.microsoft.com/office/drawing/2014/main" id="{E22BB085-51AB-8725-75F1-245333021E44}"/>
              </a:ext>
            </a:extLst>
          </p:cNvPr>
          <p:cNvSpPr txBox="1"/>
          <p:nvPr/>
        </p:nvSpPr>
        <p:spPr>
          <a:xfrm>
            <a:off x="3725176" y="7732463"/>
            <a:ext cx="3060699" cy="1461138"/>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4 Activities</a:t>
            </a:r>
          </a:p>
          <a:p>
            <a:pPr lvl="0">
              <a:lnSpc>
                <a:spcPts val="1280"/>
              </a:lnSpc>
              <a:buClr>
                <a:srgbClr val="3FC2E0"/>
              </a:buClr>
              <a:buSzPts val="1300"/>
            </a:pPr>
            <a:endParaRPr lang="en-GB" b="1" noProof="0" dirty="0">
              <a:solidFill>
                <a:srgbClr val="CEBEDD"/>
              </a:solidFill>
              <a:latin typeface="Calibri"/>
              <a:ea typeface="Calibri"/>
              <a:cs typeface="Calibri"/>
              <a:sym typeface="Calibri"/>
            </a:endParaRPr>
          </a:p>
          <a:p>
            <a:pPr lvl="0">
              <a:lnSpc>
                <a:spcPts val="1280"/>
              </a:lnSpc>
              <a:buClr>
                <a:srgbClr val="3FC2E0"/>
              </a:buClr>
              <a:buSzPts val="1300"/>
            </a:pPr>
            <a:r>
              <a:rPr lang="en-GB" noProof="0" dirty="0">
                <a:solidFill>
                  <a:srgbClr val="CEBEDD"/>
                </a:solidFill>
                <a:latin typeface="Calibri"/>
                <a:ea typeface="Calibri"/>
                <a:cs typeface="Calibri"/>
                <a:sym typeface="Calibri"/>
              </a:rPr>
              <a:t>M4-C02-A2 (Level 2 – Advanced): </a:t>
            </a:r>
            <a:r>
              <a:rPr lang="en-GB" noProof="0" dirty="0">
                <a:solidFill>
                  <a:srgbClr val="1A3966"/>
                </a:solidFill>
                <a:latin typeface="Calibri"/>
                <a:ea typeface="Calibri"/>
                <a:cs typeface="Calibri"/>
                <a:sym typeface="Calibri"/>
              </a:rPr>
              <a:t>Debating sustainable transport trade-offs in Asia-Pacific and Europe, linking health, equity, and SDGs.</a:t>
            </a:r>
            <a:endParaRPr lang="en-GB" u="none" strike="noStrike" cap="none" noProof="0" dirty="0">
              <a:solidFill>
                <a:srgbClr val="1A3966"/>
              </a:solidFill>
              <a:latin typeface="Calibri"/>
              <a:ea typeface="Calibri"/>
              <a:cs typeface="Calibri"/>
              <a:sym typeface="Calibri"/>
            </a:endParaRPr>
          </a:p>
        </p:txBody>
      </p:sp>
      <p:cxnSp>
        <p:nvCxnSpPr>
          <p:cNvPr id="21" name="Straight Connector 20">
            <a:extLst>
              <a:ext uri="{FF2B5EF4-FFF2-40B4-BE49-F238E27FC236}">
                <a16:creationId xmlns:a16="http://schemas.microsoft.com/office/drawing/2014/main" id="{14DA35FE-906F-4311-DB4D-DEA68FD11CAC}"/>
              </a:ext>
            </a:extLst>
          </p:cNvPr>
          <p:cNvCxnSpPr>
            <a:cxnSpLocks/>
          </p:cNvCxnSpPr>
          <p:nvPr/>
        </p:nvCxnSpPr>
        <p:spPr>
          <a:xfrm>
            <a:off x="3538295" y="7313753"/>
            <a:ext cx="0" cy="2137625"/>
          </a:xfrm>
          <a:prstGeom prst="line">
            <a:avLst/>
          </a:prstGeom>
          <a:ln w="19050">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17976C9-79E6-3288-7934-254F892A307D}"/>
              </a:ext>
            </a:extLst>
          </p:cNvPr>
          <p:cNvSpPr txBox="1"/>
          <p:nvPr/>
        </p:nvSpPr>
        <p:spPr>
          <a:xfrm>
            <a:off x="1276348" y="9539816"/>
            <a:ext cx="5239443" cy="523220"/>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 Set clear rules for respectful dialogue; use probing questions to push students beyond surface-level arguments.</a:t>
            </a:r>
            <a:endParaRPr lang="en-GB" sz="1200" b="1" dirty="0">
              <a:solidFill>
                <a:schemeClr val="bg1"/>
              </a:solidFill>
              <a:latin typeface="Calibri" panose="020F0502020204030204" pitchFamily="34" charset="0"/>
              <a:cs typeface="Calibri" panose="020F0502020204030204" pitchFamily="34" charset="0"/>
            </a:endParaRPr>
          </a:p>
        </p:txBody>
      </p:sp>
      <p:sp>
        <p:nvSpPr>
          <p:cNvPr id="25" name="Google Shape;1738;p22">
            <a:extLst>
              <a:ext uri="{FF2B5EF4-FFF2-40B4-BE49-F238E27FC236}">
                <a16:creationId xmlns:a16="http://schemas.microsoft.com/office/drawing/2014/main" id="{585F8180-73EE-C69C-460A-8E49B9C5C0CC}"/>
              </a:ext>
            </a:extLst>
          </p:cNvPr>
          <p:cNvSpPr txBox="1"/>
          <p:nvPr/>
        </p:nvSpPr>
        <p:spPr>
          <a:xfrm>
            <a:off x="1074135" y="1502872"/>
            <a:ext cx="2542174" cy="428002"/>
          </a:xfrm>
          <a:prstGeom prst="rect">
            <a:avLst/>
          </a:prstGeom>
          <a:solidFill>
            <a:srgbClr val="4E11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In-class Pedagogies </a:t>
            </a:r>
          </a:p>
        </p:txBody>
      </p:sp>
      <p:sp>
        <p:nvSpPr>
          <p:cNvPr id="4" name="Google Shape;1740;p22">
            <a:extLst>
              <a:ext uri="{FF2B5EF4-FFF2-40B4-BE49-F238E27FC236}">
                <a16:creationId xmlns:a16="http://schemas.microsoft.com/office/drawing/2014/main" id="{D53363A3-4DBF-101F-5D6B-75FBB8F6B479}"/>
              </a:ext>
            </a:extLst>
          </p:cNvPr>
          <p:cNvSpPr txBox="1"/>
          <p:nvPr/>
        </p:nvSpPr>
        <p:spPr>
          <a:xfrm>
            <a:off x="1447118" y="3260181"/>
            <a:ext cx="3803183" cy="385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a:t>
            </a:r>
            <a:r>
              <a:rPr lang="en-GB" sz="2000" b="1" dirty="0">
                <a:solidFill>
                  <a:schemeClr val="lt1"/>
                </a:solidFill>
                <a:highlight>
                  <a:srgbClr val="CEBEDD"/>
                </a:highlight>
                <a:latin typeface="Calibri"/>
                <a:ea typeface="Calibri"/>
                <a:cs typeface="Calibri"/>
                <a:sym typeface="Calibri"/>
              </a:rPr>
              <a:t>Design Thinking      </a:t>
            </a:r>
            <a:endParaRPr lang="en-GB" sz="1500" b="0" i="0" u="none" strike="noStrike" cap="none" noProof="0" dirty="0">
              <a:solidFill>
                <a:srgbClr val="69BCAC"/>
              </a:solidFill>
              <a:highlight>
                <a:srgbClr val="CEBEDD"/>
              </a:highlight>
              <a:latin typeface="Calibri"/>
              <a:ea typeface="Calibri"/>
              <a:cs typeface="Calibri"/>
              <a:sym typeface="Calibri"/>
            </a:endParaRPr>
          </a:p>
        </p:txBody>
      </p:sp>
      <p:sp>
        <p:nvSpPr>
          <p:cNvPr id="6" name="Google Shape;1740;p22">
            <a:extLst>
              <a:ext uri="{FF2B5EF4-FFF2-40B4-BE49-F238E27FC236}">
                <a16:creationId xmlns:a16="http://schemas.microsoft.com/office/drawing/2014/main" id="{B71980B7-F88F-E011-0439-26225C5EECE5}"/>
              </a:ext>
            </a:extLst>
          </p:cNvPr>
          <p:cNvSpPr txBox="1"/>
          <p:nvPr/>
        </p:nvSpPr>
        <p:spPr>
          <a:xfrm>
            <a:off x="1417404" y="6941395"/>
            <a:ext cx="3803183" cy="385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a:t>
            </a:r>
            <a:r>
              <a:rPr lang="en-GB" sz="2000" b="1" dirty="0">
                <a:solidFill>
                  <a:schemeClr val="lt1"/>
                </a:solidFill>
                <a:highlight>
                  <a:srgbClr val="CEBEDD"/>
                </a:highlight>
                <a:latin typeface="Calibri"/>
                <a:ea typeface="Calibri"/>
                <a:cs typeface="Calibri"/>
                <a:sym typeface="Calibri"/>
              </a:rPr>
              <a:t>Socratic Seminar / Debate</a:t>
            </a:r>
            <a:endParaRPr lang="en-GB" sz="1500" b="0" i="0" u="none" strike="noStrike" cap="none" noProof="0" dirty="0">
              <a:solidFill>
                <a:srgbClr val="69BCAC"/>
              </a:solidFill>
              <a:highlight>
                <a:srgbClr val="CEBEDD"/>
              </a:highlight>
              <a:latin typeface="Calibri"/>
              <a:ea typeface="Calibri"/>
              <a:cs typeface="Calibri"/>
              <a:sym typeface="Calibri"/>
            </a:endParaRPr>
          </a:p>
        </p:txBody>
      </p:sp>
      <p:pic>
        <p:nvPicPr>
          <p:cNvPr id="16" name="Picture 15">
            <a:extLst>
              <a:ext uri="{FF2B5EF4-FFF2-40B4-BE49-F238E27FC236}">
                <a16:creationId xmlns:a16="http://schemas.microsoft.com/office/drawing/2014/main" id="{1A80848A-AEED-5FB9-8E7F-052AF1D3551F}"/>
              </a:ext>
            </a:extLst>
          </p:cNvPr>
          <p:cNvPicPr>
            <a:picLocks noChangeAspect="1"/>
          </p:cNvPicPr>
          <p:nvPr/>
        </p:nvPicPr>
        <p:blipFill>
          <a:blip r:embed="rId3"/>
          <a:stretch>
            <a:fillRect/>
          </a:stretch>
        </p:blipFill>
        <p:spPr>
          <a:xfrm>
            <a:off x="6065344" y="6661176"/>
            <a:ext cx="929262" cy="929262"/>
          </a:xfrm>
          <a:prstGeom prst="rect">
            <a:avLst/>
          </a:prstGeom>
        </p:spPr>
      </p:pic>
      <p:pic>
        <p:nvPicPr>
          <p:cNvPr id="17" name="Picture 16">
            <a:extLst>
              <a:ext uri="{FF2B5EF4-FFF2-40B4-BE49-F238E27FC236}">
                <a16:creationId xmlns:a16="http://schemas.microsoft.com/office/drawing/2014/main" id="{B0A85B58-6B5E-C2AE-E53F-60D705536E0B}"/>
              </a:ext>
            </a:extLst>
          </p:cNvPr>
          <p:cNvPicPr>
            <a:picLocks noChangeAspect="1"/>
          </p:cNvPicPr>
          <p:nvPr/>
        </p:nvPicPr>
        <p:blipFill>
          <a:blip r:embed="rId4"/>
          <a:stretch>
            <a:fillRect/>
          </a:stretch>
        </p:blipFill>
        <p:spPr>
          <a:xfrm>
            <a:off x="6152222" y="3077163"/>
            <a:ext cx="776601" cy="776601"/>
          </a:xfrm>
          <a:prstGeom prst="rect">
            <a:avLst/>
          </a:prstGeom>
        </p:spPr>
      </p:pic>
    </p:spTree>
    <p:extLst>
      <p:ext uri="{BB962C8B-B14F-4D97-AF65-F5344CB8AC3E}">
        <p14:creationId xmlns:p14="http://schemas.microsoft.com/office/powerpoint/2010/main" val="416731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10AC2D0A-2F39-E697-BB10-B9E4E4014BB5}"/>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8CBB7254-FB5F-AA77-2C4D-F76FD22FB298}"/>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6F71C09D-3874-431D-2D8F-7B1B2CBDBA58}"/>
              </a:ext>
            </a:extLst>
          </p:cNvPr>
          <p:cNvSpPr/>
          <p:nvPr/>
        </p:nvSpPr>
        <p:spPr>
          <a:xfrm>
            <a:off x="955015" y="2014772"/>
            <a:ext cx="6247635"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highlights the digital pedagogies applied in Module 4, focusing on flexible, online methods that engage students with key sustainability concepts. These pedagogies support self-paced learning and can complement classroom activities.</a:t>
            </a:r>
          </a:p>
        </p:txBody>
      </p:sp>
      <p:cxnSp>
        <p:nvCxnSpPr>
          <p:cNvPr id="3" name="Straight Connector 2">
            <a:extLst>
              <a:ext uri="{FF2B5EF4-FFF2-40B4-BE49-F238E27FC236}">
                <a16:creationId xmlns:a16="http://schemas.microsoft.com/office/drawing/2014/main" id="{C803527E-AC66-74EE-6399-652C9800A60B}"/>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D1112AF-9BC9-87B0-99FE-DF889A530409}"/>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5277E7AD-C2C7-5637-C928-C9F4D5392519}"/>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13A3FD9C-3239-95D4-1BCB-F74AD6DEC4BA}"/>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CE0130E0-04E8-996A-A351-14BD2A638246}"/>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2221D2F2-6ED5-229E-7BCC-8631525E9F65}"/>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C65B4201-7DC0-2818-5653-020895422F69}"/>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05B17429-5760-21BF-DDC8-CD8865F6229A}"/>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CEBEDD"/>
                  </a:solidFill>
                  <a:latin typeface="Calibri" panose="020F0502020204030204" pitchFamily="34" charset="0"/>
                  <a:ea typeface="Calibri"/>
                  <a:cs typeface="Calibri" panose="020F0502020204030204" pitchFamily="34" charset="0"/>
                  <a:sym typeface="Calibri"/>
                </a:rPr>
                <a:t>Module 4</a:t>
              </a:r>
              <a:endParaRPr lang="en-GB" sz="2700" b="1"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B503843D-74B5-D5C2-2506-4000695399B9}"/>
              </a:ext>
            </a:extLst>
          </p:cNvPr>
          <p:cNvSpPr/>
          <p:nvPr/>
        </p:nvSpPr>
        <p:spPr>
          <a:xfrm>
            <a:off x="1129935" y="3410664"/>
            <a:ext cx="5718532" cy="4517910"/>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5BBB40A5-202A-7972-F6CF-4D2E3547E40E}"/>
              </a:ext>
            </a:extLst>
          </p:cNvPr>
          <p:cNvSpPr txBox="1"/>
          <p:nvPr/>
        </p:nvSpPr>
        <p:spPr>
          <a:xfrm>
            <a:off x="1406028" y="3979426"/>
            <a:ext cx="2070816" cy="1339137"/>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 Short, focused digital learning units such as videos, infographics, or quizzes that introduce or reinforce key concepts tied to SDG topics.</a:t>
            </a:r>
          </a:p>
        </p:txBody>
      </p:sp>
      <p:sp>
        <p:nvSpPr>
          <p:cNvPr id="47" name="Google Shape;1736;p22">
            <a:extLst>
              <a:ext uri="{FF2B5EF4-FFF2-40B4-BE49-F238E27FC236}">
                <a16:creationId xmlns:a16="http://schemas.microsoft.com/office/drawing/2014/main" id="{9E92DB31-7D86-9DB0-89E8-2C5CB234815D}"/>
              </a:ext>
            </a:extLst>
          </p:cNvPr>
          <p:cNvSpPr txBox="1"/>
          <p:nvPr/>
        </p:nvSpPr>
        <p:spPr>
          <a:xfrm>
            <a:off x="3655299" y="3952097"/>
            <a:ext cx="2855980" cy="3751653"/>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4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CEBEDD"/>
              </a:buClr>
              <a:buSzPts val="1300"/>
              <a:buFont typeface="Arial" panose="020B0604020202020204" pitchFamily="34" charset="0"/>
              <a:buChar char="•"/>
            </a:pPr>
            <a:r>
              <a:rPr lang="en-GB" b="1" noProof="0" dirty="0">
                <a:solidFill>
                  <a:srgbClr val="CEBEDD"/>
                </a:solidFill>
                <a:latin typeface="Calibri"/>
                <a:ea typeface="Calibri"/>
                <a:cs typeface="Calibri"/>
                <a:sym typeface="Calibri"/>
              </a:rPr>
              <a:t>M4-C02-A1 (Level 1 – Basic): </a:t>
            </a:r>
            <a:r>
              <a:rPr lang="en-GB" noProof="0" dirty="0">
                <a:solidFill>
                  <a:srgbClr val="1A3966"/>
                </a:solidFill>
                <a:latin typeface="Calibri"/>
                <a:ea typeface="Calibri"/>
                <a:cs typeface="Calibri"/>
                <a:sym typeface="Calibri"/>
              </a:rPr>
              <a:t>Videos and short resources introducing transport, health, and sustainability interconnections.</a:t>
            </a:r>
          </a:p>
          <a:p>
            <a:pPr marL="171450" lvl="0" indent="-171450">
              <a:lnSpc>
                <a:spcPts val="1280"/>
              </a:lnSpc>
              <a:buClr>
                <a:srgbClr val="CEBEDD"/>
              </a:buClr>
              <a:buSzPts val="1300"/>
              <a:buFont typeface="Arial" panose="020B0604020202020204" pitchFamily="34" charset="0"/>
              <a:buChar char="•"/>
            </a:pPr>
            <a:r>
              <a:rPr lang="en-GB" b="1" noProof="0" dirty="0">
                <a:solidFill>
                  <a:srgbClr val="CEBEDD"/>
                </a:solidFill>
                <a:latin typeface="Calibri"/>
                <a:ea typeface="Calibri"/>
                <a:cs typeface="Calibri"/>
                <a:sym typeface="Calibri"/>
              </a:rPr>
              <a:t>M4-C03-A1 (Level 1 – Basic): </a:t>
            </a:r>
            <a:r>
              <a:rPr lang="en-GB" noProof="0" dirty="0">
                <a:solidFill>
                  <a:srgbClr val="1A3966"/>
                </a:solidFill>
                <a:latin typeface="Calibri"/>
                <a:ea typeface="Calibri"/>
                <a:cs typeface="Calibri"/>
                <a:sym typeface="Calibri"/>
              </a:rPr>
              <a:t>Videos exploring SDG 11, the European Urban Agenda, and innovative urban sustainability practices</a:t>
            </a:r>
            <a:r>
              <a:rPr lang="en-GB" noProof="0" dirty="0">
                <a:solidFill>
                  <a:srgbClr val="CEBEDD"/>
                </a:solidFill>
                <a:latin typeface="Calibri"/>
                <a:ea typeface="Calibri"/>
                <a:cs typeface="Calibri"/>
                <a:sym typeface="Calibri"/>
              </a:rPr>
              <a:t>.</a:t>
            </a:r>
          </a:p>
          <a:p>
            <a:pPr marL="171450" lvl="0" indent="-171450">
              <a:lnSpc>
                <a:spcPts val="1280"/>
              </a:lnSpc>
              <a:buClr>
                <a:srgbClr val="CEBEDD"/>
              </a:buClr>
              <a:buSzPts val="1300"/>
              <a:buFont typeface="Arial" panose="020B0604020202020204" pitchFamily="34" charset="0"/>
              <a:buChar char="•"/>
            </a:pPr>
            <a:r>
              <a:rPr lang="en-GB" b="1" noProof="0" dirty="0">
                <a:solidFill>
                  <a:srgbClr val="CEBEDD"/>
                </a:solidFill>
                <a:latin typeface="Calibri"/>
                <a:ea typeface="Calibri"/>
                <a:cs typeface="Calibri"/>
                <a:sym typeface="Calibri"/>
              </a:rPr>
              <a:t>M4-C03-A2 (Level 2 – Advanced): </a:t>
            </a:r>
            <a:r>
              <a:rPr lang="en-GB" noProof="0" dirty="0">
                <a:solidFill>
                  <a:srgbClr val="1A3966"/>
                </a:solidFill>
                <a:latin typeface="Calibri"/>
                <a:ea typeface="Calibri"/>
                <a:cs typeface="Calibri"/>
                <a:sym typeface="Calibri"/>
              </a:rPr>
              <a:t>Short videos and resources presenting European case studies on urban sustainability, including Kerkrade, Getafe, Gothenburg, Budapest, and Amsterdam.</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1CD4DBB4-0450-8BDD-8081-63BF48D2F437}"/>
              </a:ext>
            </a:extLst>
          </p:cNvPr>
          <p:cNvCxnSpPr>
            <a:cxnSpLocks/>
          </p:cNvCxnSpPr>
          <p:nvPr/>
        </p:nvCxnSpPr>
        <p:spPr>
          <a:xfrm>
            <a:off x="3488888" y="3619136"/>
            <a:ext cx="0" cy="3761378"/>
          </a:xfrm>
          <a:prstGeom prst="line">
            <a:avLst/>
          </a:prstGeom>
          <a:ln w="19050">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F140D8-39B1-DD35-E21A-FE737AFEF586}"/>
              </a:ext>
            </a:extLst>
          </p:cNvPr>
          <p:cNvSpPr txBox="1"/>
          <p:nvPr/>
        </p:nvSpPr>
        <p:spPr>
          <a:xfrm>
            <a:off x="1406028" y="7703751"/>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tip…Pair microlearning videos with reflective prompts or short quizzes to reinforce key ideas and check comprehension before moving to in-depth activities.</a:t>
            </a:r>
          </a:p>
        </p:txBody>
      </p:sp>
      <p:sp>
        <p:nvSpPr>
          <p:cNvPr id="4" name="Google Shape;1740;p22">
            <a:extLst>
              <a:ext uri="{FF2B5EF4-FFF2-40B4-BE49-F238E27FC236}">
                <a16:creationId xmlns:a16="http://schemas.microsoft.com/office/drawing/2014/main" id="{3A3AFC23-2AAB-1303-8C12-D40ABA1C9B98}"/>
              </a:ext>
            </a:extLst>
          </p:cNvPr>
          <p:cNvSpPr txBox="1"/>
          <p:nvPr/>
        </p:nvSpPr>
        <p:spPr>
          <a:xfrm>
            <a:off x="1447118" y="3260181"/>
            <a:ext cx="3803183" cy="385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Microlearning  </a:t>
            </a:r>
            <a:endParaRPr lang="en-GB" sz="1500" b="0" i="0" u="none" strike="noStrike" cap="none" noProof="0" dirty="0">
              <a:solidFill>
                <a:srgbClr val="69BCAC"/>
              </a:solidFill>
              <a:highlight>
                <a:srgbClr val="CEBEDD"/>
              </a:highlight>
              <a:latin typeface="Calibri"/>
              <a:ea typeface="Calibri"/>
              <a:cs typeface="Calibri"/>
              <a:sym typeface="Calibri"/>
            </a:endParaRPr>
          </a:p>
        </p:txBody>
      </p:sp>
      <p:sp>
        <p:nvSpPr>
          <p:cNvPr id="7" name="Google Shape;1738;p22">
            <a:extLst>
              <a:ext uri="{FF2B5EF4-FFF2-40B4-BE49-F238E27FC236}">
                <a16:creationId xmlns:a16="http://schemas.microsoft.com/office/drawing/2014/main" id="{9E408880-C46B-13DC-DF06-524BF1C1D6D8}"/>
              </a:ext>
            </a:extLst>
          </p:cNvPr>
          <p:cNvSpPr txBox="1"/>
          <p:nvPr/>
        </p:nvSpPr>
        <p:spPr>
          <a:xfrm>
            <a:off x="988178" y="1472555"/>
            <a:ext cx="2552244" cy="415060"/>
          </a:xfrm>
          <a:prstGeom prst="rect">
            <a:avLst/>
          </a:prstGeom>
          <a:solidFill>
            <a:srgbClr val="EEC7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Digital Pedagogies</a:t>
            </a:r>
          </a:p>
        </p:txBody>
      </p:sp>
      <p:pic>
        <p:nvPicPr>
          <p:cNvPr id="23" name="Picture 22">
            <a:extLst>
              <a:ext uri="{FF2B5EF4-FFF2-40B4-BE49-F238E27FC236}">
                <a16:creationId xmlns:a16="http://schemas.microsoft.com/office/drawing/2014/main" id="{ECD0B02E-54A4-05B1-674F-7EF890DE94C8}"/>
              </a:ext>
            </a:extLst>
          </p:cNvPr>
          <p:cNvPicPr>
            <a:picLocks noChangeAspect="1"/>
          </p:cNvPicPr>
          <p:nvPr/>
        </p:nvPicPr>
        <p:blipFill>
          <a:blip r:embed="rId3"/>
          <a:stretch>
            <a:fillRect/>
          </a:stretch>
        </p:blipFill>
        <p:spPr>
          <a:xfrm>
            <a:off x="6128710" y="2904384"/>
            <a:ext cx="1012560" cy="1012560"/>
          </a:xfrm>
          <a:prstGeom prst="rect">
            <a:avLst/>
          </a:prstGeom>
        </p:spPr>
      </p:pic>
    </p:spTree>
    <p:extLst>
      <p:ext uri="{BB962C8B-B14F-4D97-AF65-F5344CB8AC3E}">
        <p14:creationId xmlns:p14="http://schemas.microsoft.com/office/powerpoint/2010/main" val="1562093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13">
          <a:extLst>
            <a:ext uri="{FF2B5EF4-FFF2-40B4-BE49-F238E27FC236}">
              <a16:creationId xmlns:a16="http://schemas.microsoft.com/office/drawing/2014/main" id="{A9032AE7-712F-645F-F3E4-C062CECC585C}"/>
            </a:ext>
          </a:extLst>
        </p:cNvPr>
        <p:cNvGrpSpPr/>
        <p:nvPr/>
      </p:nvGrpSpPr>
      <p:grpSpPr>
        <a:xfrm>
          <a:off x="0" y="0"/>
          <a:ext cx="0" cy="0"/>
          <a:chOff x="0" y="0"/>
          <a:chExt cx="0" cy="0"/>
        </a:xfrm>
      </p:grpSpPr>
      <p:sp>
        <p:nvSpPr>
          <p:cNvPr id="1815" name="Google Shape;1815;p26">
            <a:extLst>
              <a:ext uri="{FF2B5EF4-FFF2-40B4-BE49-F238E27FC236}">
                <a16:creationId xmlns:a16="http://schemas.microsoft.com/office/drawing/2014/main" id="{7CAA8B8A-D92A-F97F-E6DD-77286C80C616}"/>
              </a:ext>
            </a:extLst>
          </p:cNvPr>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sp>
        <p:nvSpPr>
          <p:cNvPr id="2" name="Rectángulo 4">
            <a:extLst>
              <a:ext uri="{FF2B5EF4-FFF2-40B4-BE49-F238E27FC236}">
                <a16:creationId xmlns:a16="http://schemas.microsoft.com/office/drawing/2014/main" id="{8FD4FDC1-30DF-9243-27D1-0637DC5D35D0}"/>
              </a:ext>
            </a:extLst>
          </p:cNvPr>
          <p:cNvSpPr/>
          <p:nvPr/>
        </p:nvSpPr>
        <p:spPr>
          <a:xfrm>
            <a:off x="955015" y="2014772"/>
            <a:ext cx="6247635" cy="964367"/>
          </a:xfrm>
          <a:prstGeom prst="rect">
            <a:avLst/>
          </a:prstGeom>
        </p:spPr>
        <p:txBody>
          <a:bodyPr wrap="square">
            <a:spAutoFit/>
          </a:bodyPr>
          <a:lstStyle/>
          <a:p>
            <a:pPr marL="12700">
              <a:lnSpc>
                <a:spcPts val="1720"/>
              </a:lnSpc>
              <a:buClr>
                <a:srgbClr val="1A3966"/>
              </a:buClr>
              <a:buSzPts val="1100"/>
            </a:pPr>
            <a:r>
              <a:rPr lang="en-GB" sz="1600" b="1" noProof="0" dirty="0">
                <a:solidFill>
                  <a:srgbClr val="1A3966"/>
                </a:solidFill>
                <a:latin typeface="Calibri"/>
                <a:ea typeface="Calibri"/>
                <a:cs typeface="Calibri"/>
                <a:sym typeface="Calibri"/>
              </a:rPr>
              <a:t>This section covers the hybrid pedagogies selected for Module 3, which blend digital and in-person elements. These approaches help students bridge theory and practice by combining online research or preparation with in-class application.</a:t>
            </a:r>
          </a:p>
        </p:txBody>
      </p:sp>
      <p:cxnSp>
        <p:nvCxnSpPr>
          <p:cNvPr id="3" name="Straight Connector 2">
            <a:extLst>
              <a:ext uri="{FF2B5EF4-FFF2-40B4-BE49-F238E27FC236}">
                <a16:creationId xmlns:a16="http://schemas.microsoft.com/office/drawing/2014/main" id="{FB0C9241-04E2-90A1-6083-61F137A5E3C5}"/>
              </a:ext>
            </a:extLst>
          </p:cNvPr>
          <p:cNvCxnSpPr>
            <a:cxnSpLocks/>
          </p:cNvCxnSpPr>
          <p:nvPr/>
        </p:nvCxnSpPr>
        <p:spPr>
          <a:xfrm>
            <a:off x="2297418" y="1714112"/>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0066546-DAB9-8581-17CB-D22B401B7FA7}"/>
              </a:ext>
            </a:extLst>
          </p:cNvPr>
          <p:cNvGrpSpPr/>
          <p:nvPr/>
        </p:nvGrpSpPr>
        <p:grpSpPr>
          <a:xfrm>
            <a:off x="612017" y="-31526"/>
            <a:ext cx="7190871" cy="1670099"/>
            <a:chOff x="632678" y="0"/>
            <a:chExt cx="7190871" cy="1670099"/>
          </a:xfrm>
        </p:grpSpPr>
        <p:cxnSp>
          <p:nvCxnSpPr>
            <p:cNvPr id="9" name="Google Shape;1953;p45">
              <a:extLst>
                <a:ext uri="{FF2B5EF4-FFF2-40B4-BE49-F238E27FC236}">
                  <a16:creationId xmlns:a16="http://schemas.microsoft.com/office/drawing/2014/main" id="{A13FF72E-E703-1CD5-5ACD-B7554E60D589}"/>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0" name="Google Shape;1775;p23">
              <a:extLst>
                <a:ext uri="{FF2B5EF4-FFF2-40B4-BE49-F238E27FC236}">
                  <a16:creationId xmlns:a16="http://schemas.microsoft.com/office/drawing/2014/main" id="{058C0607-966B-3B65-E3A7-DF4EA806DDF1}"/>
                </a:ext>
              </a:extLst>
            </p:cNvPr>
            <p:cNvGrpSpPr/>
            <p:nvPr/>
          </p:nvGrpSpPr>
          <p:grpSpPr>
            <a:xfrm>
              <a:off x="1020902" y="0"/>
              <a:ext cx="6802647" cy="1670099"/>
              <a:chOff x="1677200" y="-412626"/>
              <a:chExt cx="7459575" cy="1831381"/>
            </a:xfrm>
          </p:grpSpPr>
          <p:sp>
            <p:nvSpPr>
              <p:cNvPr id="13" name="Google Shape;1776;p23">
                <a:extLst>
                  <a:ext uri="{FF2B5EF4-FFF2-40B4-BE49-F238E27FC236}">
                    <a16:creationId xmlns:a16="http://schemas.microsoft.com/office/drawing/2014/main" id="{980D7B3E-6707-1D17-690E-4FDA3F7DAA9A}"/>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14" name="Google Shape;1777;p23">
                <a:extLst>
                  <a:ext uri="{FF2B5EF4-FFF2-40B4-BE49-F238E27FC236}">
                    <a16:creationId xmlns:a16="http://schemas.microsoft.com/office/drawing/2014/main" id="{5B787A7F-1740-7990-BAA3-64EF5DE4ECDC}"/>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11" name="Google Shape;1778;p23">
              <a:extLst>
                <a:ext uri="{FF2B5EF4-FFF2-40B4-BE49-F238E27FC236}">
                  <a16:creationId xmlns:a16="http://schemas.microsoft.com/office/drawing/2014/main" id="{18B6BF41-57A2-2656-A870-138C98748C68}"/>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 name="Google Shape;1952;p45">
              <a:extLst>
                <a:ext uri="{FF2B5EF4-FFF2-40B4-BE49-F238E27FC236}">
                  <a16:creationId xmlns:a16="http://schemas.microsoft.com/office/drawing/2014/main" id="{DEEDDBAC-CA38-E450-468D-597ED9DA2F59}"/>
                </a:ext>
              </a:extLst>
            </p:cNvPr>
            <p:cNvSpPr txBox="1"/>
            <p:nvPr/>
          </p:nvSpPr>
          <p:spPr>
            <a:xfrm>
              <a:off x="1039730" y="543911"/>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u="none" strike="noStrike" cap="none" dirty="0">
                  <a:solidFill>
                    <a:srgbClr val="CEBEDD"/>
                  </a:solidFill>
                  <a:latin typeface="Calibri" panose="020F0502020204030204" pitchFamily="34" charset="0"/>
                  <a:ea typeface="Calibri"/>
                  <a:cs typeface="Calibri" panose="020F0502020204030204" pitchFamily="34" charset="0"/>
                  <a:sym typeface="Calibri"/>
                </a:rPr>
                <a:t>Module 4</a:t>
              </a:r>
              <a:endParaRPr lang="en-GB" sz="2700" b="1"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3" name="Google Shape;1725;p22">
            <a:extLst>
              <a:ext uri="{FF2B5EF4-FFF2-40B4-BE49-F238E27FC236}">
                <a16:creationId xmlns:a16="http://schemas.microsoft.com/office/drawing/2014/main" id="{48C20E8C-1F8A-54E4-67CA-B45906B62C5C}"/>
              </a:ext>
            </a:extLst>
          </p:cNvPr>
          <p:cNvSpPr/>
          <p:nvPr/>
        </p:nvSpPr>
        <p:spPr>
          <a:xfrm>
            <a:off x="1129935" y="3410664"/>
            <a:ext cx="5718532" cy="3851124"/>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4" name="Google Shape;1727;p22">
            <a:extLst>
              <a:ext uri="{FF2B5EF4-FFF2-40B4-BE49-F238E27FC236}">
                <a16:creationId xmlns:a16="http://schemas.microsoft.com/office/drawing/2014/main" id="{CA8F65C5-5E43-39BD-591A-BB41AA2AA8FC}"/>
              </a:ext>
            </a:extLst>
          </p:cNvPr>
          <p:cNvSpPr txBox="1"/>
          <p:nvPr/>
        </p:nvSpPr>
        <p:spPr>
          <a:xfrm>
            <a:off x="1337714" y="3930113"/>
            <a:ext cx="2070816" cy="2095130"/>
          </a:xfrm>
          <a:prstGeom prst="rect">
            <a:avLst/>
          </a:prstGeom>
          <a:noFill/>
          <a:ln>
            <a:noFill/>
          </a:ln>
        </p:spPr>
        <p:txBody>
          <a:bodyPr spcFirstLastPara="1" wrap="square" lIns="91425" tIns="45700" rIns="91425" bIns="45700" anchor="t" anchorCtr="0">
            <a:noAutofit/>
          </a:bodyPr>
          <a:lstStyle/>
          <a:p>
            <a:pPr>
              <a:lnSpc>
                <a:spcPts val="1280"/>
              </a:lnSpc>
              <a:buClr>
                <a:srgbClr val="1A3966"/>
              </a:buClr>
              <a:buSzPts val="1300"/>
            </a:pPr>
            <a:r>
              <a:rPr lang="en-GB" b="1" u="none" strike="noStrike" cap="none" noProof="0" dirty="0">
                <a:solidFill>
                  <a:srgbClr val="1A3966"/>
                </a:solidFill>
                <a:latin typeface="Calibri"/>
                <a:ea typeface="Calibri"/>
                <a:cs typeface="Calibri"/>
                <a:sym typeface="Calibri"/>
              </a:rPr>
              <a:t>What it is</a:t>
            </a:r>
          </a:p>
          <a:p>
            <a:pPr>
              <a:lnSpc>
                <a:spcPts val="1280"/>
              </a:lnSpc>
              <a:buClr>
                <a:srgbClr val="1A3966"/>
              </a:buClr>
              <a:buSzPts val="1300"/>
            </a:pPr>
            <a:r>
              <a:rPr lang="en-GB" b="0" i="1" u="none" strike="noStrike" cap="none" noProof="0" dirty="0">
                <a:solidFill>
                  <a:srgbClr val="1A3966"/>
                </a:solidFill>
                <a:latin typeface="Calibri"/>
                <a:ea typeface="Calibri"/>
                <a:cs typeface="Calibri"/>
                <a:sym typeface="Calibri"/>
              </a:rPr>
              <a:t>Students work in interdisciplinary teams over an extended period to tackle real, SDG-themed challenges, combining research, critical thinking, and collaborative problem-solving.</a:t>
            </a:r>
          </a:p>
        </p:txBody>
      </p:sp>
      <p:sp>
        <p:nvSpPr>
          <p:cNvPr id="47" name="Google Shape;1736;p22">
            <a:extLst>
              <a:ext uri="{FF2B5EF4-FFF2-40B4-BE49-F238E27FC236}">
                <a16:creationId xmlns:a16="http://schemas.microsoft.com/office/drawing/2014/main" id="{1344A1C4-F447-B3E3-08B9-663618F70992}"/>
              </a:ext>
            </a:extLst>
          </p:cNvPr>
          <p:cNvSpPr txBox="1"/>
          <p:nvPr/>
        </p:nvSpPr>
        <p:spPr>
          <a:xfrm>
            <a:off x="3663751" y="3941325"/>
            <a:ext cx="3130576" cy="1910200"/>
          </a:xfrm>
          <a:prstGeom prst="rect">
            <a:avLst/>
          </a:prstGeom>
          <a:noFill/>
          <a:ln>
            <a:noFill/>
          </a:ln>
        </p:spPr>
        <p:txBody>
          <a:bodyPr spcFirstLastPara="1" wrap="square" lIns="91425" tIns="45700" rIns="91425" bIns="45700" anchor="t" anchorCtr="0">
            <a:noAutofit/>
          </a:bodyPr>
          <a:lstStyle/>
          <a:p>
            <a:pPr lvl="0">
              <a:lnSpc>
                <a:spcPts val="1280"/>
              </a:lnSpc>
              <a:buClr>
                <a:srgbClr val="3FC2E0"/>
              </a:buClr>
              <a:buSzPts val="1300"/>
            </a:pPr>
            <a:r>
              <a:rPr lang="en-GB" b="1" dirty="0">
                <a:solidFill>
                  <a:srgbClr val="1A3966"/>
                </a:solidFill>
                <a:latin typeface="Calibri"/>
                <a:ea typeface="Calibri"/>
                <a:cs typeface="Calibri"/>
                <a:sym typeface="Calibri"/>
              </a:rPr>
              <a:t>Module 4 Activities</a:t>
            </a:r>
          </a:p>
          <a:p>
            <a:pPr lvl="0">
              <a:lnSpc>
                <a:spcPts val="1280"/>
              </a:lnSpc>
              <a:buClr>
                <a:srgbClr val="3FC2E0"/>
              </a:buClr>
              <a:buSzPts val="1300"/>
            </a:pPr>
            <a:endParaRPr lang="en-GB" b="1" noProof="0" dirty="0">
              <a:solidFill>
                <a:srgbClr val="1A3966"/>
              </a:solidFill>
              <a:latin typeface="Calibri"/>
              <a:ea typeface="Calibri"/>
              <a:cs typeface="Calibri"/>
              <a:sym typeface="Calibri"/>
            </a:endParaRPr>
          </a:p>
          <a:p>
            <a:pPr marL="171450" lvl="0" indent="-171450">
              <a:lnSpc>
                <a:spcPts val="1280"/>
              </a:lnSpc>
              <a:buClr>
                <a:srgbClr val="CEBEDD"/>
              </a:buClr>
              <a:buSzPts val="1300"/>
              <a:buFont typeface="Arial" panose="020B0604020202020204" pitchFamily="34" charset="0"/>
              <a:buChar char="•"/>
            </a:pPr>
            <a:r>
              <a:rPr lang="en-GB" b="1" noProof="0" dirty="0">
                <a:solidFill>
                  <a:srgbClr val="CEBEDD"/>
                </a:solidFill>
                <a:latin typeface="Calibri"/>
                <a:ea typeface="Calibri"/>
                <a:cs typeface="Calibri"/>
                <a:sym typeface="Calibri"/>
              </a:rPr>
              <a:t>M4-C03-A3 (Level 3 – Integrated): </a:t>
            </a:r>
            <a:r>
              <a:rPr lang="en-GB" noProof="0" dirty="0">
                <a:solidFill>
                  <a:srgbClr val="1A3966"/>
                </a:solidFill>
                <a:latin typeface="Calibri"/>
                <a:ea typeface="Calibri"/>
                <a:cs typeface="Calibri"/>
                <a:sym typeface="Calibri"/>
              </a:rPr>
              <a:t>Final integration activity where students develop actionable proposals for sustainable cities, applying insights from case studies, discussions, and systems analysis.</a:t>
            </a:r>
            <a:endParaRPr lang="en-GB" sz="1000" u="none" strike="noStrike" cap="none" noProof="0" dirty="0">
              <a:solidFill>
                <a:srgbClr val="1A3966"/>
              </a:solidFill>
              <a:latin typeface="Calibri"/>
              <a:ea typeface="Calibri"/>
              <a:cs typeface="Calibri"/>
              <a:sym typeface="Calibri"/>
            </a:endParaRPr>
          </a:p>
        </p:txBody>
      </p:sp>
      <p:cxnSp>
        <p:nvCxnSpPr>
          <p:cNvPr id="49" name="Straight Connector 48">
            <a:extLst>
              <a:ext uri="{FF2B5EF4-FFF2-40B4-BE49-F238E27FC236}">
                <a16:creationId xmlns:a16="http://schemas.microsoft.com/office/drawing/2014/main" id="{5C7B0DF4-F98A-D6CF-4D8C-EFAF8E70A1AD}"/>
              </a:ext>
            </a:extLst>
          </p:cNvPr>
          <p:cNvCxnSpPr>
            <a:cxnSpLocks/>
          </p:cNvCxnSpPr>
          <p:nvPr/>
        </p:nvCxnSpPr>
        <p:spPr>
          <a:xfrm>
            <a:off x="3488888" y="3766097"/>
            <a:ext cx="0" cy="2993935"/>
          </a:xfrm>
          <a:prstGeom prst="line">
            <a:avLst/>
          </a:prstGeom>
          <a:ln w="19050">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7342A85-740A-FD47-D354-D164E84EFB94}"/>
              </a:ext>
            </a:extLst>
          </p:cNvPr>
          <p:cNvSpPr txBox="1"/>
          <p:nvPr/>
        </p:nvSpPr>
        <p:spPr>
          <a:xfrm>
            <a:off x="1496105" y="7000178"/>
            <a:ext cx="4963517" cy="738664"/>
          </a:xfrm>
          <a:prstGeom prst="rect">
            <a:avLst/>
          </a:prstGeom>
          <a:solidFill>
            <a:srgbClr val="0E6E61"/>
          </a:solidFill>
          <a:ln>
            <a:solidFill>
              <a:srgbClr val="0E6E61"/>
            </a:solidFill>
          </a:ln>
        </p:spPr>
        <p:txBody>
          <a:bodyPr wrap="square" rtlCol="0">
            <a:spAutoFit/>
          </a:bodyPr>
          <a:lstStyle/>
          <a:p>
            <a:r>
              <a:rPr lang="en-GB" b="1" dirty="0">
                <a:solidFill>
                  <a:schemeClr val="bg1"/>
                </a:solidFill>
                <a:latin typeface="Calibri" panose="020F0502020204030204" pitchFamily="34" charset="0"/>
                <a:cs typeface="Calibri" panose="020F0502020204030204" pitchFamily="34" charset="0"/>
              </a:rPr>
              <a:t>Educator tip…Frame challenges with clear, open-ended guiding questions; schedule regular check-ins to support progress and encourage interdisciplinary connections.</a:t>
            </a:r>
          </a:p>
        </p:txBody>
      </p:sp>
      <p:sp>
        <p:nvSpPr>
          <p:cNvPr id="4" name="Google Shape;1740;p22">
            <a:extLst>
              <a:ext uri="{FF2B5EF4-FFF2-40B4-BE49-F238E27FC236}">
                <a16:creationId xmlns:a16="http://schemas.microsoft.com/office/drawing/2014/main" id="{C23DCB13-8C26-070B-2959-204167DC98EC}"/>
              </a:ext>
            </a:extLst>
          </p:cNvPr>
          <p:cNvSpPr txBox="1"/>
          <p:nvPr/>
        </p:nvSpPr>
        <p:spPr>
          <a:xfrm>
            <a:off x="1447118" y="3260181"/>
            <a:ext cx="3803183" cy="385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a:t>
            </a:r>
            <a:r>
              <a:rPr lang="en-GB" sz="2000" b="1" dirty="0">
                <a:solidFill>
                  <a:schemeClr val="lt1"/>
                </a:solidFill>
                <a:highlight>
                  <a:srgbClr val="CEBEDD"/>
                </a:highlight>
                <a:latin typeface="Calibri"/>
                <a:ea typeface="Calibri"/>
                <a:cs typeface="Calibri"/>
                <a:sym typeface="Calibri"/>
              </a:rPr>
              <a:t> Challenge-Based Learning</a:t>
            </a:r>
            <a:endParaRPr lang="en-GB" sz="1500" b="0" i="0" u="none" strike="noStrike" cap="none" noProof="0" dirty="0">
              <a:solidFill>
                <a:srgbClr val="69BCAC"/>
              </a:solidFill>
              <a:highlight>
                <a:srgbClr val="CEBEDD"/>
              </a:highlight>
              <a:latin typeface="Calibri"/>
              <a:ea typeface="Calibri"/>
              <a:cs typeface="Calibri"/>
              <a:sym typeface="Calibri"/>
            </a:endParaRPr>
          </a:p>
        </p:txBody>
      </p:sp>
      <p:sp>
        <p:nvSpPr>
          <p:cNvPr id="7" name="Google Shape;1740;p22">
            <a:extLst>
              <a:ext uri="{FF2B5EF4-FFF2-40B4-BE49-F238E27FC236}">
                <a16:creationId xmlns:a16="http://schemas.microsoft.com/office/drawing/2014/main" id="{6E7EBC47-A257-31BD-F330-AAB5BA9DBE4C}"/>
              </a:ext>
            </a:extLst>
          </p:cNvPr>
          <p:cNvSpPr txBox="1"/>
          <p:nvPr/>
        </p:nvSpPr>
        <p:spPr>
          <a:xfrm>
            <a:off x="985880" y="1514453"/>
            <a:ext cx="2503008" cy="423481"/>
          </a:xfrm>
          <a:prstGeom prst="rect">
            <a:avLst/>
          </a:prstGeom>
          <a:solidFill>
            <a:srgbClr val="CC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dirty="0">
                <a:solidFill>
                  <a:schemeClr val="bg1"/>
                </a:solidFill>
                <a:latin typeface="Calibri" panose="020F0502020204030204" pitchFamily="34" charset="0"/>
                <a:cs typeface="Calibri" panose="020F0502020204030204" pitchFamily="34" charset="0"/>
                <a:sym typeface="Calibri"/>
              </a:rPr>
              <a:t> Hybrid Pedagogies</a:t>
            </a:r>
          </a:p>
        </p:txBody>
      </p:sp>
      <p:pic>
        <p:nvPicPr>
          <p:cNvPr id="27" name="Picture 26">
            <a:extLst>
              <a:ext uri="{FF2B5EF4-FFF2-40B4-BE49-F238E27FC236}">
                <a16:creationId xmlns:a16="http://schemas.microsoft.com/office/drawing/2014/main" id="{0B2CCB2F-F37D-46C8-E856-FE1E7D4D9016}"/>
              </a:ext>
            </a:extLst>
          </p:cNvPr>
          <p:cNvPicPr>
            <a:picLocks noChangeAspect="1"/>
          </p:cNvPicPr>
          <p:nvPr/>
        </p:nvPicPr>
        <p:blipFill>
          <a:blip r:embed="rId3"/>
          <a:stretch>
            <a:fillRect/>
          </a:stretch>
        </p:blipFill>
        <p:spPr>
          <a:xfrm>
            <a:off x="6044457" y="2879160"/>
            <a:ext cx="1144317" cy="1144317"/>
          </a:xfrm>
          <a:prstGeom prst="rect">
            <a:avLst/>
          </a:prstGeom>
        </p:spPr>
      </p:pic>
    </p:spTree>
    <p:extLst>
      <p:ext uri="{BB962C8B-B14F-4D97-AF65-F5344CB8AC3E}">
        <p14:creationId xmlns:p14="http://schemas.microsoft.com/office/powerpoint/2010/main" val="373922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E22A-83B8-282F-D9ED-DC17ADB9ED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12DD245-35B5-9817-F943-40AA3EDB2CED}"/>
              </a:ext>
            </a:extLst>
          </p:cNvPr>
          <p:cNvSpPr>
            <a:spLocks noGrp="1"/>
          </p:cNvSpPr>
          <p:nvPr>
            <p:ph type="body" sz="quarter" idx="20"/>
          </p:nvPr>
        </p:nvSpPr>
        <p:spPr>
          <a:xfrm>
            <a:off x="494837" y="9803219"/>
            <a:ext cx="4066531" cy="537381"/>
          </a:xfrm>
        </p:spPr>
        <p:txBody>
          <a:bodyPr/>
          <a:lstStyle/>
          <a:p>
            <a:r>
              <a:rPr lang="en-GB" sz="3200" noProof="0" dirty="0"/>
              <a:t>www.</a:t>
            </a:r>
            <a:r>
              <a:rPr lang="en-GB" sz="3200" b="1" noProof="0" dirty="0">
                <a:solidFill>
                  <a:srgbClr val="8E9ED8"/>
                </a:solidFill>
              </a:rPr>
              <a:t>eesfproject</a:t>
            </a:r>
            <a:r>
              <a:rPr lang="en-GB" sz="3200" noProof="0" dirty="0"/>
              <a:t>.eu</a:t>
            </a:r>
          </a:p>
        </p:txBody>
      </p:sp>
    </p:spTree>
    <p:extLst>
      <p:ext uri="{BB962C8B-B14F-4D97-AF65-F5344CB8AC3E}">
        <p14:creationId xmlns:p14="http://schemas.microsoft.com/office/powerpoint/2010/main" val="217231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52" name="Google Shape;1952;p45"/>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cxnSp>
        <p:nvCxnSpPr>
          <p:cNvPr id="1953" name="Google Shape;1953;p45"/>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aphicFrame>
        <p:nvGraphicFramePr>
          <p:cNvPr id="14" name="Tabla 13"/>
          <p:cNvGraphicFramePr>
            <a:graphicFrameLocks noGrp="1"/>
          </p:cNvGraphicFramePr>
          <p:nvPr>
            <p:extLst>
              <p:ext uri="{D42A27DB-BD31-4B8C-83A1-F6EECF244321}">
                <p14:modId xmlns:p14="http://schemas.microsoft.com/office/powerpoint/2010/main" val="45682246"/>
              </p:ext>
            </p:extLst>
          </p:nvPr>
        </p:nvGraphicFramePr>
        <p:xfrm>
          <a:off x="989945" y="2890749"/>
          <a:ext cx="5886259" cy="1069506"/>
        </p:xfrm>
        <a:graphic>
          <a:graphicData uri="http://schemas.openxmlformats.org/drawingml/2006/table">
            <a:tbl>
              <a:tblPr>
                <a:tableStyleId>{5C22544A-7EE6-4342-B048-85BDC9FD1C3A}</a:tableStyleId>
              </a:tblPr>
              <a:tblGrid>
                <a:gridCol w="1371725">
                  <a:extLst>
                    <a:ext uri="{9D8B030D-6E8A-4147-A177-3AD203B41FA5}">
                      <a16:colId xmlns:a16="http://schemas.microsoft.com/office/drawing/2014/main" val="896854590"/>
                    </a:ext>
                  </a:extLst>
                </a:gridCol>
                <a:gridCol w="1076543">
                  <a:extLst>
                    <a:ext uri="{9D8B030D-6E8A-4147-A177-3AD203B41FA5}">
                      <a16:colId xmlns:a16="http://schemas.microsoft.com/office/drawing/2014/main" val="3749840026"/>
                    </a:ext>
                  </a:extLst>
                </a:gridCol>
                <a:gridCol w="1076543">
                  <a:extLst>
                    <a:ext uri="{9D8B030D-6E8A-4147-A177-3AD203B41FA5}">
                      <a16:colId xmlns:a16="http://schemas.microsoft.com/office/drawing/2014/main" val="1075083308"/>
                    </a:ext>
                  </a:extLst>
                </a:gridCol>
                <a:gridCol w="1284905">
                  <a:extLst>
                    <a:ext uri="{9D8B030D-6E8A-4147-A177-3AD203B41FA5}">
                      <a16:colId xmlns:a16="http://schemas.microsoft.com/office/drawing/2014/main" val="2853162932"/>
                    </a:ext>
                  </a:extLst>
                </a:gridCol>
                <a:gridCol w="1076543">
                  <a:extLst>
                    <a:ext uri="{9D8B030D-6E8A-4147-A177-3AD203B41FA5}">
                      <a16:colId xmlns:a16="http://schemas.microsoft.com/office/drawing/2014/main" val="3846233298"/>
                    </a:ext>
                  </a:extLst>
                </a:gridCol>
              </a:tblGrid>
              <a:tr h="0">
                <a:tc rowSpan="5">
                  <a:txBody>
                    <a:bodyPr/>
                    <a:lstStyle/>
                    <a:p>
                      <a:pPr algn="ctr" fontAlgn="ctr"/>
                      <a:r>
                        <a:rPr lang="en-GB" sz="1000" b="1" u="none" strike="noStrike" noProof="0" dirty="0">
                          <a:solidFill>
                            <a:schemeClr val="bg1"/>
                          </a:solidFill>
                          <a:effectLst/>
                          <a:latin typeface="Calibri" panose="020F0502020204030204" pitchFamily="34" charset="0"/>
                          <a:cs typeface="Calibri" panose="020F0502020204030204" pitchFamily="34" charset="0"/>
                        </a:rPr>
                        <a:t>Engineers for </a:t>
                      </a:r>
                    </a:p>
                    <a:p>
                      <a:pPr algn="ctr" fontAlgn="ctr"/>
                      <a:r>
                        <a:rPr lang="en-GB" sz="1000" b="1" u="none" strike="noStrike" noProof="0" dirty="0">
                          <a:solidFill>
                            <a:schemeClr val="bg1"/>
                          </a:solidFill>
                          <a:effectLst/>
                          <a:latin typeface="Calibri" panose="020F0502020204030204" pitchFamily="34" charset="0"/>
                          <a:cs typeface="Calibri" panose="020F0502020204030204" pitchFamily="34" charset="0"/>
                        </a:rPr>
                        <a:t>Sustainable</a:t>
                      </a:r>
                    </a:p>
                    <a:p>
                      <a:pPr algn="ctr" fontAlgn="ctr"/>
                      <a:r>
                        <a:rPr lang="en-GB" sz="1000" b="1" u="none" strike="noStrike" noProof="0" dirty="0">
                          <a:solidFill>
                            <a:schemeClr val="bg1"/>
                          </a:solidFill>
                          <a:effectLst/>
                          <a:latin typeface="Calibri" panose="020F0502020204030204" pitchFamily="34" charset="0"/>
                          <a:cs typeface="Calibri" panose="020F0502020204030204" pitchFamily="34" charset="0"/>
                        </a:rPr>
                        <a:t>Future OER's</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36646A"/>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Module</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Minutes</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Minutes</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Hours</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extLst>
                  <a:ext uri="{0D108BD9-81ED-4DB2-BD59-A6C34878D82A}">
                    <a16:rowId xmlns:a16="http://schemas.microsoft.com/office/drawing/2014/main" val="3518385636"/>
                  </a:ext>
                </a:extLst>
              </a:tr>
              <a:tr h="227602">
                <a:tc vMerge="1">
                  <a:txBody>
                    <a:bodyPr/>
                    <a:lstStyle/>
                    <a:p>
                      <a:endParaRPr lang="es-ES"/>
                    </a:p>
                  </a:txBody>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Module 1</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325 - 540</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rowSpan="4">
                  <a:txBody>
                    <a:bodyPr/>
                    <a:lstStyle/>
                    <a:p>
                      <a:pPr algn="ctr" fontAlgn="ctr"/>
                      <a:r>
                        <a:rPr lang="en-GB" sz="1000" b="1" u="none" strike="noStrike" noProof="0" dirty="0">
                          <a:solidFill>
                            <a:schemeClr val="bg1"/>
                          </a:solidFill>
                          <a:effectLst/>
                          <a:latin typeface="Calibri" panose="020F0502020204030204" pitchFamily="34" charset="0"/>
                          <a:cs typeface="Calibri" panose="020F0502020204030204" pitchFamily="34" charset="0"/>
                        </a:rPr>
                        <a:t>1300 - 2160</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rowSpan="4">
                  <a:txBody>
                    <a:bodyPr/>
                    <a:lstStyle/>
                    <a:p>
                      <a:pPr algn="ctr" fontAlgn="ctr"/>
                      <a:r>
                        <a:rPr lang="en-GB" sz="1000" b="1" u="none" strike="noStrike" noProof="0" dirty="0">
                          <a:solidFill>
                            <a:schemeClr val="bg1"/>
                          </a:solidFill>
                          <a:effectLst/>
                          <a:latin typeface="Calibri" panose="020F0502020204030204" pitchFamily="34" charset="0"/>
                          <a:cs typeface="Calibri" panose="020F0502020204030204" pitchFamily="34" charset="0"/>
                        </a:rPr>
                        <a:t>21, 40' - 36</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extLst>
                  <a:ext uri="{0D108BD9-81ED-4DB2-BD59-A6C34878D82A}">
                    <a16:rowId xmlns:a16="http://schemas.microsoft.com/office/drawing/2014/main" val="2088574537"/>
                  </a:ext>
                </a:extLst>
              </a:tr>
              <a:tr h="227602">
                <a:tc vMerge="1">
                  <a:txBody>
                    <a:bodyPr/>
                    <a:lstStyle/>
                    <a:p>
                      <a:endParaRPr lang="es-ES"/>
                    </a:p>
                  </a:txBody>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Module 2</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325 - 540</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756234693"/>
                  </a:ext>
                </a:extLst>
              </a:tr>
              <a:tr h="227602">
                <a:tc vMerge="1">
                  <a:txBody>
                    <a:bodyPr/>
                    <a:lstStyle/>
                    <a:p>
                      <a:endParaRPr lang="es-ES"/>
                    </a:p>
                  </a:txBody>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Module 3</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325 - 540</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685438527"/>
                  </a:ext>
                </a:extLst>
              </a:tr>
              <a:tr h="227602">
                <a:tc vMerge="1">
                  <a:txBody>
                    <a:bodyPr/>
                    <a:lstStyle/>
                    <a:p>
                      <a:endParaRPr lang="es-ES"/>
                    </a:p>
                  </a:txBody>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Module 4</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a:txBody>
                    <a:bodyPr/>
                    <a:lstStyle/>
                    <a:p>
                      <a:pPr algn="ctr" fontAlgn="b"/>
                      <a:r>
                        <a:rPr lang="en-GB" sz="1000" b="1" u="none" strike="noStrike" noProof="0" dirty="0">
                          <a:solidFill>
                            <a:schemeClr val="bg1"/>
                          </a:solidFill>
                          <a:effectLst/>
                          <a:latin typeface="Calibri" panose="020F0502020204030204" pitchFamily="34" charset="0"/>
                          <a:cs typeface="Calibri" panose="020F0502020204030204" pitchFamily="34" charset="0"/>
                        </a:rPr>
                        <a:t>325 - 540</a:t>
                      </a:r>
                      <a:endParaRPr lang="en-GB" sz="1000" b="1" i="0" u="none" strike="noStrike" noProof="0" dirty="0">
                        <a:solidFill>
                          <a:schemeClr val="bg1"/>
                        </a:solidFill>
                        <a:effectLst/>
                        <a:latin typeface="Calibri" panose="020F0502020204030204" pitchFamily="34" charset="0"/>
                        <a:cs typeface="Calibri" panose="020F0502020204030204" pitchFamily="34" charset="0"/>
                      </a:endParaRPr>
                    </a:p>
                  </a:txBody>
                  <a:tcPr marL="6698" marR="6698" marT="6698" marB="0" anchor="ctr">
                    <a:solidFill>
                      <a:srgbClr val="8E9ED8"/>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303814151"/>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3712217275"/>
              </p:ext>
            </p:extLst>
          </p:nvPr>
        </p:nvGraphicFramePr>
        <p:xfrm>
          <a:off x="997234" y="5453856"/>
          <a:ext cx="5886258" cy="2327251"/>
        </p:xfrm>
        <a:graphic>
          <a:graphicData uri="http://schemas.openxmlformats.org/drawingml/2006/table">
            <a:tbl>
              <a:tblPr>
                <a:tableStyleId>{5C22544A-7EE6-4342-B048-85BDC9FD1C3A}</a:tableStyleId>
              </a:tblPr>
              <a:tblGrid>
                <a:gridCol w="993301">
                  <a:extLst>
                    <a:ext uri="{9D8B030D-6E8A-4147-A177-3AD203B41FA5}">
                      <a16:colId xmlns:a16="http://schemas.microsoft.com/office/drawing/2014/main" val="2644700775"/>
                    </a:ext>
                  </a:extLst>
                </a:gridCol>
                <a:gridCol w="833091">
                  <a:extLst>
                    <a:ext uri="{9D8B030D-6E8A-4147-A177-3AD203B41FA5}">
                      <a16:colId xmlns:a16="http://schemas.microsoft.com/office/drawing/2014/main" val="3491269579"/>
                    </a:ext>
                  </a:extLst>
                </a:gridCol>
                <a:gridCol w="1233616">
                  <a:extLst>
                    <a:ext uri="{9D8B030D-6E8A-4147-A177-3AD203B41FA5}">
                      <a16:colId xmlns:a16="http://schemas.microsoft.com/office/drawing/2014/main" val="1993994576"/>
                    </a:ext>
                  </a:extLst>
                </a:gridCol>
                <a:gridCol w="1707693">
                  <a:extLst>
                    <a:ext uri="{9D8B030D-6E8A-4147-A177-3AD203B41FA5}">
                      <a16:colId xmlns:a16="http://schemas.microsoft.com/office/drawing/2014/main" val="1503065472"/>
                    </a:ext>
                  </a:extLst>
                </a:gridCol>
                <a:gridCol w="1118557">
                  <a:extLst>
                    <a:ext uri="{9D8B030D-6E8A-4147-A177-3AD203B41FA5}">
                      <a16:colId xmlns:a16="http://schemas.microsoft.com/office/drawing/2014/main" val="1507093129"/>
                    </a:ext>
                  </a:extLst>
                </a:gridCol>
              </a:tblGrid>
              <a:tr h="306436">
                <a:tc>
                  <a:txBody>
                    <a:bodyPr/>
                    <a:lstStyle/>
                    <a:p>
                      <a:pPr algn="ctr" fontAlgn="b"/>
                      <a:r>
                        <a:rPr lang="en-GB" sz="1100" b="1" u="none" strike="noStrike" noProof="0" dirty="0">
                          <a:solidFill>
                            <a:schemeClr val="bg1"/>
                          </a:solidFill>
                          <a:effectLst/>
                        </a:rPr>
                        <a:t> </a:t>
                      </a:r>
                      <a:endParaRPr lang="en-GB" sz="1100" b="1" i="0" u="none" strike="noStrike" noProof="0" dirty="0">
                        <a:solidFill>
                          <a:schemeClr val="bg1"/>
                        </a:solidFill>
                        <a:effectLst/>
                        <a:latin typeface="Calibri" panose="020F0502020204030204" pitchFamily="34" charset="0"/>
                      </a:endParaRPr>
                    </a:p>
                  </a:txBody>
                  <a:tcPr marL="7620" marR="7620" marT="7620" marB="0" anchor="b">
                    <a:noFill/>
                  </a:tcPr>
                </a:tc>
                <a:tc>
                  <a:txBody>
                    <a:bodyPr/>
                    <a:lstStyle/>
                    <a:p>
                      <a:pPr algn="ctr" fontAlgn="b"/>
                      <a:r>
                        <a:rPr lang="en-GB" sz="1100" b="1" u="none" strike="noStrike" noProof="0" dirty="0">
                          <a:solidFill>
                            <a:schemeClr val="bg1"/>
                          </a:solidFill>
                          <a:effectLst/>
                        </a:rPr>
                        <a:t> </a:t>
                      </a:r>
                      <a:endParaRPr lang="en-GB" sz="1100" b="1" i="0" u="none" strike="noStrike" noProof="0" dirty="0">
                        <a:solidFill>
                          <a:schemeClr val="bg1"/>
                        </a:solidFill>
                        <a:effectLst/>
                        <a:latin typeface="Calibri" panose="020F0502020204030204" pitchFamily="34" charset="0"/>
                      </a:endParaRPr>
                    </a:p>
                  </a:txBody>
                  <a:tcPr marL="7620" marR="7620" marT="7620" marB="0" anchor="b">
                    <a:noFill/>
                  </a:tcPr>
                </a:tc>
                <a:tc>
                  <a:txBody>
                    <a:bodyPr/>
                    <a:lstStyle/>
                    <a:p>
                      <a:pPr algn="ctr" fontAlgn="ctr"/>
                      <a:r>
                        <a:rPr lang="en-GB" sz="1100" b="1" u="none" strike="noStrike" noProof="0" dirty="0">
                          <a:solidFill>
                            <a:schemeClr val="bg1"/>
                          </a:solidFill>
                          <a:effectLst/>
                        </a:rPr>
                        <a:t> </a:t>
                      </a:r>
                      <a:endParaRPr lang="en-GB" sz="1100" b="1" i="0" u="none" strike="noStrike" noProof="0" dirty="0">
                        <a:solidFill>
                          <a:schemeClr val="bg1"/>
                        </a:solidFill>
                        <a:effectLst/>
                        <a:latin typeface="Calibri" panose="020F0502020204030204" pitchFamily="34" charset="0"/>
                      </a:endParaRPr>
                    </a:p>
                  </a:txBody>
                  <a:tcPr marL="7620" marR="7620" marT="7620" marB="0" anchor="ctr">
                    <a:noFill/>
                  </a:tcPr>
                </a:tc>
                <a:tc>
                  <a:txBody>
                    <a:bodyPr/>
                    <a:lstStyle/>
                    <a:p>
                      <a:pPr algn="ctr" fontAlgn="ctr"/>
                      <a:r>
                        <a:rPr lang="en-GB" sz="1100" b="1" u="none" strike="noStrike" noProof="0" dirty="0">
                          <a:solidFill>
                            <a:schemeClr val="bg1"/>
                          </a:solidFill>
                          <a:effectLst/>
                        </a:rPr>
                        <a:t>Activities</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36646A"/>
                    </a:solidFill>
                  </a:tcPr>
                </a:tc>
                <a:tc>
                  <a:txBody>
                    <a:bodyPr/>
                    <a:lstStyle/>
                    <a:p>
                      <a:pPr algn="ctr" fontAlgn="ctr"/>
                      <a:r>
                        <a:rPr lang="en-GB" sz="1100" b="1" u="none" strike="noStrike" noProof="0" dirty="0">
                          <a:solidFill>
                            <a:schemeClr val="bg1"/>
                          </a:solidFill>
                          <a:effectLst/>
                        </a:rPr>
                        <a:t>Minutes</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36646A"/>
                    </a:solidFill>
                  </a:tcPr>
                </a:tc>
                <a:extLst>
                  <a:ext uri="{0D108BD9-81ED-4DB2-BD59-A6C34878D82A}">
                    <a16:rowId xmlns:a16="http://schemas.microsoft.com/office/drawing/2014/main" val="3641698960"/>
                  </a:ext>
                </a:extLst>
              </a:tr>
              <a:tr h="224535">
                <a:tc rowSpan="9" gridSpan="2">
                  <a:txBody>
                    <a:bodyPr/>
                    <a:lstStyle/>
                    <a:p>
                      <a:pPr algn="ctr" fontAlgn="ctr"/>
                      <a:r>
                        <a:rPr lang="en-GB" sz="1100" b="1" u="none" strike="noStrike" noProof="0" dirty="0">
                          <a:solidFill>
                            <a:schemeClr val="bg1"/>
                          </a:solidFill>
                          <a:effectLst/>
                        </a:rPr>
                        <a:t>Module</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36646A"/>
                    </a:solidFill>
                  </a:tcPr>
                </a:tc>
                <a:tc rowSpan="9" hMerge="1">
                  <a:txBody>
                    <a:bodyPr/>
                    <a:lstStyle/>
                    <a:p>
                      <a:endParaRPr lang="es-ES"/>
                    </a:p>
                  </a:txBody>
                  <a:tcPr/>
                </a:tc>
                <a:tc rowSpan="3">
                  <a:txBody>
                    <a:bodyPr/>
                    <a:lstStyle/>
                    <a:p>
                      <a:pPr algn="ctr" fontAlgn="ctr"/>
                      <a:r>
                        <a:rPr lang="en-GB" sz="1100" b="1" u="none" strike="noStrike" noProof="0" dirty="0">
                          <a:solidFill>
                            <a:schemeClr val="bg1"/>
                          </a:solidFill>
                          <a:effectLst/>
                        </a:rPr>
                        <a:t>Competence 1</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Level 1 Basic</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15 - 30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3438139156"/>
                  </a:ext>
                </a:extLst>
              </a:tr>
              <a:tr h="224535">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r>
                        <a:rPr lang="en-GB" sz="1100" b="1" u="none" strike="noStrike" noProof="0" dirty="0">
                          <a:solidFill>
                            <a:schemeClr val="bg1"/>
                          </a:solidFill>
                          <a:effectLst/>
                        </a:rPr>
                        <a:t>Level 2 Advanced</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30 - 60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865157564"/>
                  </a:ext>
                </a:extLst>
              </a:tr>
              <a:tr h="224535">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r>
                        <a:rPr lang="en-GB" sz="1100" b="1" u="none" strike="noStrike" noProof="0" dirty="0">
                          <a:solidFill>
                            <a:schemeClr val="bg1"/>
                          </a:solidFill>
                          <a:effectLst/>
                        </a:rPr>
                        <a:t>Integration Activity</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60 - 90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1798152643"/>
                  </a:ext>
                </a:extLst>
              </a:tr>
              <a:tr h="224535">
                <a:tc gridSpan="2" vMerge="1">
                  <a:txBody>
                    <a:bodyPr/>
                    <a:lstStyle/>
                    <a:p>
                      <a:endParaRPr lang="es-ES"/>
                    </a:p>
                  </a:txBody>
                  <a:tcPr/>
                </a:tc>
                <a:tc hMerge="1" vMerge="1">
                  <a:txBody>
                    <a:bodyPr/>
                    <a:lstStyle/>
                    <a:p>
                      <a:endParaRPr lang="es-ES"/>
                    </a:p>
                  </a:txBody>
                  <a:tcPr/>
                </a:tc>
                <a:tc rowSpan="3">
                  <a:txBody>
                    <a:bodyPr/>
                    <a:lstStyle/>
                    <a:p>
                      <a:pPr algn="ctr" fontAlgn="ctr"/>
                      <a:r>
                        <a:rPr lang="en-GB" sz="1100" b="1" u="none" strike="noStrike" noProof="0" dirty="0">
                          <a:solidFill>
                            <a:schemeClr val="bg1"/>
                          </a:solidFill>
                          <a:effectLst/>
                        </a:rPr>
                        <a:t>Competence 2</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Level 1 Basic</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15 – 30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2611880878"/>
                  </a:ext>
                </a:extLst>
              </a:tr>
              <a:tr h="224535">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r>
                        <a:rPr lang="en-GB" sz="1100" b="1" u="none" strike="noStrike" noProof="0" dirty="0">
                          <a:solidFill>
                            <a:schemeClr val="bg1"/>
                          </a:solidFill>
                          <a:effectLst/>
                        </a:rPr>
                        <a:t>Level 2 Advanced</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30 – 60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359178159"/>
                  </a:ext>
                </a:extLst>
              </a:tr>
              <a:tr h="224535">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r>
                        <a:rPr lang="en-GB" sz="1100" b="1" u="none" strike="noStrike" noProof="0" dirty="0">
                          <a:solidFill>
                            <a:schemeClr val="bg1"/>
                          </a:solidFill>
                          <a:effectLst/>
                        </a:rPr>
                        <a:t>Integration Activity</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60 – 90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858353539"/>
                  </a:ext>
                </a:extLst>
              </a:tr>
              <a:tr h="224535">
                <a:tc gridSpan="2" vMerge="1">
                  <a:txBody>
                    <a:bodyPr/>
                    <a:lstStyle/>
                    <a:p>
                      <a:endParaRPr lang="es-ES"/>
                    </a:p>
                  </a:txBody>
                  <a:tcPr/>
                </a:tc>
                <a:tc hMerge="1" vMerge="1">
                  <a:txBody>
                    <a:bodyPr/>
                    <a:lstStyle/>
                    <a:p>
                      <a:endParaRPr lang="es-ES"/>
                    </a:p>
                  </a:txBody>
                  <a:tcPr/>
                </a:tc>
                <a:tc rowSpan="3">
                  <a:txBody>
                    <a:bodyPr/>
                    <a:lstStyle/>
                    <a:p>
                      <a:pPr algn="ctr" fontAlgn="ctr"/>
                      <a:r>
                        <a:rPr lang="en-GB" sz="1100" b="1" u="none" strike="noStrike" noProof="0" dirty="0">
                          <a:solidFill>
                            <a:schemeClr val="bg1"/>
                          </a:solidFill>
                          <a:effectLst/>
                        </a:rPr>
                        <a:t>Competence 3</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Level 1 Basic</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15 – 30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1002981256"/>
                  </a:ext>
                </a:extLst>
              </a:tr>
              <a:tr h="224535">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r>
                        <a:rPr lang="en-GB" sz="1100" b="1" u="none" strike="noStrike" noProof="0" dirty="0">
                          <a:solidFill>
                            <a:schemeClr val="bg1"/>
                          </a:solidFill>
                          <a:effectLst/>
                        </a:rPr>
                        <a:t>Level 2 Advanced</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30 – 60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75908622"/>
                  </a:ext>
                </a:extLst>
              </a:tr>
              <a:tr h="224535">
                <a:tc gridSpan="2"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r>
                        <a:rPr lang="en-GB" sz="1100" b="1" u="none" strike="noStrike" noProof="0" dirty="0">
                          <a:solidFill>
                            <a:schemeClr val="bg1"/>
                          </a:solidFill>
                          <a:effectLst/>
                        </a:rPr>
                        <a:t>Integration Activity</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tc>
                  <a:txBody>
                    <a:bodyPr/>
                    <a:lstStyle/>
                    <a:p>
                      <a:pPr algn="ctr" fontAlgn="ctr"/>
                      <a:r>
                        <a:rPr lang="en-GB" sz="1100" b="1" u="none" strike="noStrike" noProof="0" dirty="0">
                          <a:solidFill>
                            <a:schemeClr val="bg1"/>
                          </a:solidFill>
                          <a:effectLst/>
                        </a:rPr>
                        <a:t>60 – 90</a:t>
                      </a:r>
                      <a:endParaRPr lang="en-GB" sz="1100" b="1" i="0" u="none" strike="noStrike" noProof="0" dirty="0">
                        <a:solidFill>
                          <a:schemeClr val="bg1"/>
                        </a:solidFill>
                        <a:effectLst/>
                        <a:latin typeface="Calibri" panose="020F0502020204030204" pitchFamily="34" charset="0"/>
                      </a:endParaRPr>
                    </a:p>
                  </a:txBody>
                  <a:tcPr marL="7620" marR="7620" marT="7620" marB="0" anchor="ctr">
                    <a:solidFill>
                      <a:srgbClr val="8E9ED8"/>
                    </a:solidFill>
                  </a:tcPr>
                </a:tc>
                <a:extLst>
                  <a:ext uri="{0D108BD9-81ED-4DB2-BD59-A6C34878D82A}">
                    <a16:rowId xmlns:a16="http://schemas.microsoft.com/office/drawing/2014/main" val="3679626105"/>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884558203"/>
              </p:ext>
            </p:extLst>
          </p:nvPr>
        </p:nvGraphicFramePr>
        <p:xfrm>
          <a:off x="1046120" y="9060985"/>
          <a:ext cx="5855301" cy="1004457"/>
        </p:xfrm>
        <a:graphic>
          <a:graphicData uri="http://schemas.openxmlformats.org/drawingml/2006/table">
            <a:tbl>
              <a:tblPr/>
              <a:tblGrid>
                <a:gridCol w="1497868">
                  <a:extLst>
                    <a:ext uri="{9D8B030D-6E8A-4147-A177-3AD203B41FA5}">
                      <a16:colId xmlns:a16="http://schemas.microsoft.com/office/drawing/2014/main" val="2704620919"/>
                    </a:ext>
                  </a:extLst>
                </a:gridCol>
                <a:gridCol w="1945283">
                  <a:extLst>
                    <a:ext uri="{9D8B030D-6E8A-4147-A177-3AD203B41FA5}">
                      <a16:colId xmlns:a16="http://schemas.microsoft.com/office/drawing/2014/main" val="3329073466"/>
                    </a:ext>
                  </a:extLst>
                </a:gridCol>
                <a:gridCol w="1206075">
                  <a:extLst>
                    <a:ext uri="{9D8B030D-6E8A-4147-A177-3AD203B41FA5}">
                      <a16:colId xmlns:a16="http://schemas.microsoft.com/office/drawing/2014/main" val="3808109579"/>
                    </a:ext>
                  </a:extLst>
                </a:gridCol>
                <a:gridCol w="1206075">
                  <a:extLst>
                    <a:ext uri="{9D8B030D-6E8A-4147-A177-3AD203B41FA5}">
                      <a16:colId xmlns:a16="http://schemas.microsoft.com/office/drawing/2014/main" val="3726470410"/>
                    </a:ext>
                  </a:extLst>
                </a:gridCol>
              </a:tblGrid>
              <a:tr h="334819">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Engineers for </a:t>
                      </a:r>
                    </a:p>
                    <a:p>
                      <a:pPr algn="ctr" fontAlgn="ctr"/>
                      <a:r>
                        <a:rPr lang="en-GB" sz="1100" b="1" u="none" strike="noStrike" noProof="0" dirty="0">
                          <a:solidFill>
                            <a:schemeClr val="bg1"/>
                          </a:solidFill>
                          <a:effectLst/>
                        </a:rPr>
                        <a:t>Sustainable </a:t>
                      </a:r>
                    </a:p>
                    <a:p>
                      <a:pPr algn="ctr" fontAlgn="ctr"/>
                      <a:r>
                        <a:rPr lang="en-GB" sz="1100" b="1" u="none" strike="noStrike" noProof="0" dirty="0">
                          <a:solidFill>
                            <a:schemeClr val="bg1"/>
                          </a:solidFill>
                          <a:effectLst/>
                        </a:rPr>
                        <a:t>Future OER's</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46A"/>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Level 1 Basic</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180' - 360'</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3h - 6 h</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extLst>
                  <a:ext uri="{0D108BD9-81ED-4DB2-BD59-A6C34878D82A}">
                    <a16:rowId xmlns:a16="http://schemas.microsoft.com/office/drawing/2014/main" val="2830501239"/>
                  </a:ext>
                </a:extLst>
              </a:tr>
              <a:tr h="334819">
                <a:tc vMerge="1">
                  <a:txBody>
                    <a:bodyPr/>
                    <a:lstStyle/>
                    <a:p>
                      <a:endParaRPr lang="es-ES"/>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Level 2 Advanced</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360' - 720'</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6am - 12pm</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extLst>
                  <a:ext uri="{0D108BD9-81ED-4DB2-BD59-A6C34878D82A}">
                    <a16:rowId xmlns:a16="http://schemas.microsoft.com/office/drawing/2014/main" val="2661319833"/>
                  </a:ext>
                </a:extLst>
              </a:tr>
              <a:tr h="334819">
                <a:tc vMerge="1">
                  <a:txBody>
                    <a:bodyPr/>
                    <a:lstStyle/>
                    <a:p>
                      <a:endParaRPr lang="es-ES"/>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Integration Activity</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720' - 1080'</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fontAlgn="ctr"/>
                      <a:r>
                        <a:rPr lang="en-GB" sz="1100" b="1" u="none" strike="noStrike" noProof="0" dirty="0">
                          <a:solidFill>
                            <a:schemeClr val="bg1"/>
                          </a:solidFill>
                          <a:effectLst/>
                        </a:rPr>
                        <a:t>12 pm - 6 pm</a:t>
                      </a:r>
                      <a:endParaRPr lang="en-GB" sz="1100" b="1" i="0" u="none" strike="noStrike" noProof="0" dirty="0">
                        <a:solidFill>
                          <a:schemeClr val="bg1"/>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E9ED8"/>
                    </a:solidFill>
                  </a:tcPr>
                </a:tc>
                <a:extLst>
                  <a:ext uri="{0D108BD9-81ED-4DB2-BD59-A6C34878D82A}">
                    <a16:rowId xmlns:a16="http://schemas.microsoft.com/office/drawing/2014/main" val="73939445"/>
                  </a:ext>
                </a:extLst>
              </a:tr>
            </a:tbl>
          </a:graphicData>
        </a:graphic>
      </p:graphicFrame>
      <p:grpSp>
        <p:nvGrpSpPr>
          <p:cNvPr id="21" name="Google Shape;1775;p23"/>
          <p:cNvGrpSpPr/>
          <p:nvPr/>
        </p:nvGrpSpPr>
        <p:grpSpPr>
          <a:xfrm>
            <a:off x="1020902" y="0"/>
            <a:ext cx="6802647" cy="1670099"/>
            <a:chOff x="1677200" y="-412626"/>
            <a:chExt cx="7459575" cy="1831381"/>
          </a:xfrm>
        </p:grpSpPr>
        <p:sp>
          <p:nvSpPr>
            <p:cNvPr id="22" name="Google Shape;1776;p23"/>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3" name="Google Shape;1777;p23"/>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24" name="Google Shape;1778;p23"/>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 name="Text Placeholder 6">
            <a:extLst>
              <a:ext uri="{FF2B5EF4-FFF2-40B4-BE49-F238E27FC236}">
                <a16:creationId xmlns:a16="http://schemas.microsoft.com/office/drawing/2014/main" id="{C6EBBD8D-3CFD-BDE1-B807-7A7D52223434}"/>
              </a:ext>
            </a:extLst>
          </p:cNvPr>
          <p:cNvSpPr txBox="1">
            <a:spLocks/>
          </p:cNvSpPr>
          <p:nvPr/>
        </p:nvSpPr>
        <p:spPr>
          <a:xfrm>
            <a:off x="879243" y="2160235"/>
            <a:ext cx="6122241" cy="126587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nSpc>
                <a:spcPts val="1280"/>
              </a:lnSpc>
            </a:pPr>
            <a:r>
              <a:rPr lang="en-GB" sz="1150" noProof="0" dirty="0">
                <a:latin typeface="Calibri" panose="020F0502020204030204" pitchFamily="34" charset="0"/>
                <a:cs typeface="Calibri" panose="020F0502020204030204" pitchFamily="34" charset="0"/>
              </a:rPr>
              <a:t>Below are tables that explain the time allotted to complete the course modules.  The </a:t>
            </a:r>
            <a:r>
              <a:rPr lang="en-GB" sz="1150" b="1" noProof="0" dirty="0">
                <a:latin typeface="Calibri" panose="020F0502020204030204" pitchFamily="34" charset="0"/>
                <a:cs typeface="Calibri" panose="020F0502020204030204" pitchFamily="34" charset="0"/>
              </a:rPr>
              <a:t>OER EESF course</a:t>
            </a:r>
            <a:r>
              <a:rPr lang="en-GB" sz="1150" noProof="0" dirty="0">
                <a:latin typeface="Calibri" panose="020F0502020204030204" pitchFamily="34" charset="0"/>
                <a:cs typeface="Calibri" panose="020F0502020204030204" pitchFamily="34" charset="0"/>
              </a:rPr>
              <a:t> offers a flexible structure that allows you to move through the</a:t>
            </a:r>
            <a:r>
              <a:rPr lang="en-GB" sz="1150" b="1" noProof="0" dirty="0">
                <a:latin typeface="Calibri" panose="020F0502020204030204" pitchFamily="34" charset="0"/>
                <a:cs typeface="Calibri" panose="020F0502020204030204" pitchFamily="34" charset="0"/>
              </a:rPr>
              <a:t> 12 competencies </a:t>
            </a:r>
            <a:r>
              <a:rPr lang="en-GB" sz="1150" noProof="0" dirty="0">
                <a:latin typeface="Calibri" panose="020F0502020204030204" pitchFamily="34" charset="0"/>
                <a:cs typeface="Calibri" panose="020F0502020204030204" pitchFamily="34" charset="0"/>
              </a:rPr>
              <a:t>or choose to complete modules as needed.</a:t>
            </a:r>
          </a:p>
          <a:p>
            <a:pPr lvl="0">
              <a:lnSpc>
                <a:spcPts val="1280"/>
              </a:lnSpc>
            </a:pPr>
            <a:endParaRPr lang="en-GB" sz="1150" noProof="0" dirty="0">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565AA872-55ED-F79E-E087-8C49EAC4757C}"/>
              </a:ext>
            </a:extLst>
          </p:cNvPr>
          <p:cNvCxnSpPr>
            <a:cxnSpLocks/>
          </p:cNvCxnSpPr>
          <p:nvPr/>
        </p:nvCxnSpPr>
        <p:spPr>
          <a:xfrm>
            <a:off x="2302189" y="1896203"/>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7F19D925-FA1D-94F8-908C-E2446D42356F}"/>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noProof="0" dirty="0">
                <a:solidFill>
                  <a:schemeClr val="bg1"/>
                </a:solidFill>
                <a:highlight>
                  <a:srgbClr val="0E6E61"/>
                </a:highlight>
                <a:latin typeface="Calibri" panose="020F0502020204030204" pitchFamily="34" charset="0"/>
                <a:cs typeface="Calibri" panose="020F0502020204030204" pitchFamily="34" charset="0"/>
              </a:rPr>
              <a:t> Time Graphs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
        <p:nvSpPr>
          <p:cNvPr id="15" name="Text Placeholder 6">
            <a:extLst>
              <a:ext uri="{FF2B5EF4-FFF2-40B4-BE49-F238E27FC236}">
                <a16:creationId xmlns:a16="http://schemas.microsoft.com/office/drawing/2014/main" id="{10C6006B-E20A-57D8-A058-03C4E9A441E6}"/>
              </a:ext>
            </a:extLst>
          </p:cNvPr>
          <p:cNvSpPr txBox="1">
            <a:spLocks/>
          </p:cNvSpPr>
          <p:nvPr/>
        </p:nvSpPr>
        <p:spPr>
          <a:xfrm>
            <a:off x="858712" y="4574965"/>
            <a:ext cx="3074362" cy="108000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150" noProof="0" dirty="0">
                <a:latin typeface="Calibri" panose="020F0502020204030204" pitchFamily="34" charset="0"/>
                <a:cs typeface="Calibri" panose="020F0502020204030204" pitchFamily="34" charset="0"/>
              </a:rPr>
              <a:t>It has </a:t>
            </a:r>
            <a:r>
              <a:rPr lang="en-GB" sz="1150" b="1" noProof="0" dirty="0">
                <a:latin typeface="Calibri" panose="020F0502020204030204" pitchFamily="34" charset="0"/>
                <a:cs typeface="Calibri" panose="020F0502020204030204" pitchFamily="34" charset="0"/>
              </a:rPr>
              <a:t>two levels of complexity</a:t>
            </a:r>
            <a:r>
              <a:rPr lang="en-GB" sz="1150" noProof="0" dirty="0">
                <a:latin typeface="Calibri" panose="020F0502020204030204" pitchFamily="34" charset="0"/>
                <a:cs typeface="Calibri" panose="020F0502020204030204" pitchFamily="34" charset="0"/>
              </a:rPr>
              <a:t>, </a:t>
            </a:r>
            <a:r>
              <a:rPr lang="en-GB" sz="1150" b="1" noProof="0" dirty="0">
                <a:latin typeface="Calibri" panose="020F0502020204030204" pitchFamily="34" charset="0"/>
                <a:cs typeface="Calibri" panose="020F0502020204030204" pitchFamily="34" charset="0"/>
              </a:rPr>
              <a:t>Basic and Advanced, and a third level of Integration</a:t>
            </a:r>
            <a:r>
              <a:rPr lang="en-GB" sz="1150" noProof="0" dirty="0">
                <a:latin typeface="Calibri" panose="020F0502020204030204" pitchFamily="34" charset="0"/>
                <a:cs typeface="Calibri" panose="020F0502020204030204" pitchFamily="34" charset="0"/>
              </a:rPr>
              <a:t>, in case the teacher has time to integrate these activities as content for their subject.</a:t>
            </a:r>
          </a:p>
          <a:p>
            <a:pPr algn="l">
              <a:lnSpc>
                <a:spcPts val="1280"/>
              </a:lnSpc>
            </a:pPr>
            <a:endParaRPr lang="en-GB" sz="1150" noProof="0" dirty="0">
              <a:latin typeface="Calibri" panose="020F0502020204030204" pitchFamily="34" charset="0"/>
              <a:cs typeface="Calibri" panose="020F0502020204030204" pitchFamily="34" charset="0"/>
            </a:endParaRPr>
          </a:p>
        </p:txBody>
      </p:sp>
      <p:sp>
        <p:nvSpPr>
          <p:cNvPr id="16" name="Text Placeholder 6">
            <a:extLst>
              <a:ext uri="{FF2B5EF4-FFF2-40B4-BE49-F238E27FC236}">
                <a16:creationId xmlns:a16="http://schemas.microsoft.com/office/drawing/2014/main" id="{FA42D2E1-1ACF-C49E-E066-DA6DE9A31B7F}"/>
              </a:ext>
            </a:extLst>
          </p:cNvPr>
          <p:cNvSpPr txBox="1">
            <a:spLocks/>
          </p:cNvSpPr>
          <p:nvPr/>
        </p:nvSpPr>
        <p:spPr>
          <a:xfrm>
            <a:off x="1046120" y="8421815"/>
            <a:ext cx="5830084" cy="58969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150" noProof="0" dirty="0">
                <a:latin typeface="Calibri" panose="020F0502020204030204" pitchFamily="34" charset="0"/>
                <a:cs typeface="Calibri" panose="020F0502020204030204" pitchFamily="34" charset="0"/>
              </a:rPr>
              <a:t>Due to its pyramid structure, you can choose to go through its contents in levels, choosing to first complete level 1 of all modules, adapting it to the level of your students.</a:t>
            </a:r>
          </a:p>
          <a:p>
            <a:pPr>
              <a:lnSpc>
                <a:spcPts val="1280"/>
              </a:lnSpc>
            </a:pPr>
            <a:endParaRPr lang="en-GB" sz="115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0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8" name="Google Shape;1788;p24"/>
          <p:cNvSpPr txBox="1">
            <a:spLocks noGrp="1"/>
          </p:cNvSpPr>
          <p:nvPr>
            <p:ph type="body" idx="1"/>
          </p:nvPr>
        </p:nvSpPr>
        <p:spPr>
          <a:xfrm>
            <a:off x="1036141" y="2537883"/>
            <a:ext cx="5069923" cy="1897000"/>
          </a:xfrm>
          <a:prstGeom prst="rect">
            <a:avLst/>
          </a:prstGeom>
          <a:noFill/>
          <a:ln>
            <a:noFill/>
          </a:ln>
        </p:spPr>
        <p:txBody>
          <a:bodyPr spcFirstLastPara="1" wrap="square" lIns="91425" tIns="45700" rIns="91425" bIns="45700" anchor="t" anchorCtr="0">
            <a:noAutofit/>
          </a:bodyPr>
          <a:lstStyle/>
          <a:p>
            <a:pPr marL="12700" lvl="0" indent="0" algn="l" rtl="0">
              <a:lnSpc>
                <a:spcPts val="1720"/>
              </a:lnSpc>
              <a:spcBef>
                <a:spcPts val="0"/>
              </a:spcBef>
              <a:spcAft>
                <a:spcPts val="0"/>
              </a:spcAft>
              <a:buSzPts val="1100"/>
              <a:buNone/>
            </a:pPr>
            <a:r>
              <a:rPr lang="en-GB" sz="1600" b="1" i="1" noProof="0" dirty="0">
                <a:latin typeface="Calibri" panose="020F0502020204030204" pitchFamily="34" charset="0"/>
                <a:cs typeface="Calibri" panose="020F0502020204030204" pitchFamily="34" charset="0"/>
              </a:rPr>
              <a:t>The objective of this REA EESF course, structured around four thematic modules, is to enable students to apply the knowledge and skills acquired during their training, by adopting a sustainable mindset and a systemic vision to propose, solve, and develop engineering projects.</a:t>
            </a:r>
            <a:endParaRPr lang="en-GB" sz="1600" noProof="0" dirty="0">
              <a:latin typeface="Calibri" panose="020F0502020204030204" pitchFamily="34" charset="0"/>
              <a:cs typeface="Calibri" panose="020F0502020204030204" pitchFamily="34" charset="0"/>
            </a:endParaRPr>
          </a:p>
          <a:p>
            <a:pPr marL="12700" lvl="0" indent="0" algn="l" rtl="0">
              <a:lnSpc>
                <a:spcPts val="1720"/>
              </a:lnSpc>
              <a:spcBef>
                <a:spcPts val="0"/>
              </a:spcBef>
              <a:spcAft>
                <a:spcPts val="0"/>
              </a:spcAft>
              <a:buSzPts val="1100"/>
              <a:buNone/>
            </a:pPr>
            <a:endParaRPr lang="en-GB" sz="1600" b="1" i="1" noProof="0" dirty="0">
              <a:latin typeface="Calibri" panose="020F0502020204030204" pitchFamily="34" charset="0"/>
              <a:cs typeface="Calibri" panose="020F0502020204030204" pitchFamily="34" charset="0"/>
            </a:endParaRPr>
          </a:p>
          <a:p>
            <a:pPr marL="12700" marR="0" lvl="0" indent="0" algn="just" rtl="0">
              <a:lnSpc>
                <a:spcPts val="1720"/>
              </a:lnSpc>
              <a:spcBef>
                <a:spcPts val="0"/>
              </a:spcBef>
              <a:spcAft>
                <a:spcPts val="0"/>
              </a:spcAft>
              <a:buClr>
                <a:srgbClr val="1A3966"/>
              </a:buClr>
              <a:buSzPts val="1100"/>
              <a:buFont typeface="Arial"/>
              <a:buNone/>
            </a:pPr>
            <a:endParaRPr lang="en-GB" sz="1600" noProof="0" dirty="0">
              <a:latin typeface="Calibri" panose="020F0502020204030204" pitchFamily="34" charset="0"/>
              <a:cs typeface="Calibri" panose="020F0502020204030204" pitchFamily="34" charset="0"/>
            </a:endParaRPr>
          </a:p>
        </p:txBody>
      </p:sp>
      <p:sp>
        <p:nvSpPr>
          <p:cNvPr id="1790" name="Google Shape;1790;p24"/>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 name="Rectángulo 2"/>
          <p:cNvSpPr/>
          <p:nvPr/>
        </p:nvSpPr>
        <p:spPr>
          <a:xfrm>
            <a:off x="1219021" y="9374999"/>
            <a:ext cx="5718533" cy="269304"/>
          </a:xfrm>
          <a:prstGeom prst="rect">
            <a:avLst/>
          </a:prstGeom>
        </p:spPr>
        <p:txBody>
          <a:bodyPr wrap="square">
            <a:spAutoFit/>
          </a:bodyPr>
          <a:lstStyle/>
          <a:p>
            <a:pPr algn="ctr"/>
            <a:r>
              <a:rPr lang="en-GB" sz="1150" i="1" noProof="0" dirty="0">
                <a:solidFill>
                  <a:srgbClr val="002060"/>
                </a:solidFill>
                <a:latin typeface="Calibri" panose="020F0502020204030204" pitchFamily="34" charset="0"/>
                <a:ea typeface="Calibri" panose="020F0502020204030204" pitchFamily="34" charset="0"/>
                <a:cs typeface="Calibri" panose="020F0502020204030204" pitchFamily="34" charset="0"/>
              </a:rPr>
              <a:t>Modules by Thematic Areas</a:t>
            </a:r>
          </a:p>
        </p:txBody>
      </p:sp>
      <p:cxnSp>
        <p:nvCxnSpPr>
          <p:cNvPr id="5" name="Straight Connector 4">
            <a:extLst>
              <a:ext uri="{FF2B5EF4-FFF2-40B4-BE49-F238E27FC236}">
                <a16:creationId xmlns:a16="http://schemas.microsoft.com/office/drawing/2014/main" id="{978D8979-D9A0-D56D-29C3-7F5C35952727}"/>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1787;p24">
            <a:extLst>
              <a:ext uri="{FF2B5EF4-FFF2-40B4-BE49-F238E27FC236}">
                <a16:creationId xmlns:a16="http://schemas.microsoft.com/office/drawing/2014/main" id="{E168DFB5-4C1A-EB81-2B1A-E8669A8174DE}"/>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Course objectives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2200" noProof="0" dirty="0">
              <a:solidFill>
                <a:srgbClr val="0E6E61"/>
              </a:solidFill>
              <a:highlight>
                <a:srgbClr val="0E6E61"/>
              </a:highlight>
              <a:latin typeface="Calibri" panose="020F0502020204030204" pitchFamily="34" charset="0"/>
              <a:cs typeface="Calibri" panose="020F0502020204030204" pitchFamily="34" charset="0"/>
            </a:endParaRPr>
          </a:p>
          <a:p>
            <a:pPr marL="12700" indent="-12700"/>
            <a:endParaRPr lang="en-GB" sz="2200" b="1" noProof="0" dirty="0">
              <a:solidFill>
                <a:schemeClr val="bg1"/>
              </a:solidFill>
              <a:latin typeface="Calibri" panose="020F0502020204030204" pitchFamily="34" charset="0"/>
              <a:cs typeface="Calibri" panose="020F0502020204030204" pitchFamily="34" charset="0"/>
            </a:endParaRPr>
          </a:p>
        </p:txBody>
      </p:sp>
      <p:sp>
        <p:nvSpPr>
          <p:cNvPr id="16" name="Google Shape;1952;p45">
            <a:extLst>
              <a:ext uri="{FF2B5EF4-FFF2-40B4-BE49-F238E27FC236}">
                <a16:creationId xmlns:a16="http://schemas.microsoft.com/office/drawing/2014/main" id="{47EB2CB9-2182-AC8D-0547-87F4863339F4}"/>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cxnSp>
        <p:nvCxnSpPr>
          <p:cNvPr id="17" name="Google Shape;1953;p45">
            <a:extLst>
              <a:ext uri="{FF2B5EF4-FFF2-40B4-BE49-F238E27FC236}">
                <a16:creationId xmlns:a16="http://schemas.microsoft.com/office/drawing/2014/main" id="{5302C2C7-687A-82A4-632B-01F1AF66DE9B}"/>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18" name="Google Shape;1775;p23">
            <a:extLst>
              <a:ext uri="{FF2B5EF4-FFF2-40B4-BE49-F238E27FC236}">
                <a16:creationId xmlns:a16="http://schemas.microsoft.com/office/drawing/2014/main" id="{3F75E5D8-AADE-01F3-A6F5-CDF833DF82C9}"/>
              </a:ext>
            </a:extLst>
          </p:cNvPr>
          <p:cNvGrpSpPr/>
          <p:nvPr/>
        </p:nvGrpSpPr>
        <p:grpSpPr>
          <a:xfrm>
            <a:off x="1020902" y="0"/>
            <a:ext cx="6802647" cy="1670099"/>
            <a:chOff x="1677200" y="-412626"/>
            <a:chExt cx="7459575" cy="1831381"/>
          </a:xfrm>
        </p:grpSpPr>
        <p:sp>
          <p:nvSpPr>
            <p:cNvPr id="19" name="Google Shape;1776;p23">
              <a:extLst>
                <a:ext uri="{FF2B5EF4-FFF2-40B4-BE49-F238E27FC236}">
                  <a16:creationId xmlns:a16="http://schemas.microsoft.com/office/drawing/2014/main" id="{4F843E3C-E68E-94E1-8491-3636A116EC80}"/>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0" name="Google Shape;1777;p23">
              <a:extLst>
                <a:ext uri="{FF2B5EF4-FFF2-40B4-BE49-F238E27FC236}">
                  <a16:creationId xmlns:a16="http://schemas.microsoft.com/office/drawing/2014/main" id="{00D5720D-B36B-6AF8-311E-574F4D57D9CC}"/>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21" name="Google Shape;1778;p23">
            <a:extLst>
              <a:ext uri="{FF2B5EF4-FFF2-40B4-BE49-F238E27FC236}">
                <a16:creationId xmlns:a16="http://schemas.microsoft.com/office/drawing/2014/main" id="{50694311-285F-E266-8AEA-E064E2BB096B}"/>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2" name="Google Shape;1725;p22">
            <a:extLst>
              <a:ext uri="{FF2B5EF4-FFF2-40B4-BE49-F238E27FC236}">
                <a16:creationId xmlns:a16="http://schemas.microsoft.com/office/drawing/2014/main" id="{A3696D8F-EE3B-6EB2-44FB-29FA66F625B8}"/>
              </a:ext>
            </a:extLst>
          </p:cNvPr>
          <p:cNvSpPr/>
          <p:nvPr/>
        </p:nvSpPr>
        <p:spPr>
          <a:xfrm>
            <a:off x="1392049" y="6405149"/>
            <a:ext cx="2506296" cy="1434849"/>
          </a:xfrm>
          <a:prstGeom prst="rect">
            <a:avLst/>
          </a:prstGeom>
          <a:noFill/>
          <a:ln w="19050" cap="flat" cmpd="sng">
            <a:solidFill>
              <a:srgbClr val="54C9E4"/>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24" name="Google Shape;1727;p22">
            <a:extLst>
              <a:ext uri="{FF2B5EF4-FFF2-40B4-BE49-F238E27FC236}">
                <a16:creationId xmlns:a16="http://schemas.microsoft.com/office/drawing/2014/main" id="{41B1F1D7-6DFD-01A8-076F-F06B504B60E7}"/>
              </a:ext>
            </a:extLst>
          </p:cNvPr>
          <p:cNvSpPr txBox="1"/>
          <p:nvPr/>
        </p:nvSpPr>
        <p:spPr>
          <a:xfrm>
            <a:off x="1504729" y="6698138"/>
            <a:ext cx="2390922" cy="734483"/>
          </a:xfrm>
          <a:prstGeom prst="rect">
            <a:avLst/>
          </a:prstGeom>
          <a:noFill/>
          <a:ln>
            <a:noFill/>
          </a:ln>
        </p:spPr>
        <p:txBody>
          <a:bodyPr spcFirstLastPara="1" wrap="square" lIns="91425" tIns="45700" rIns="91425" bIns="45700" anchor="t" anchorCtr="0">
            <a:noAutofit/>
          </a:bodyPr>
          <a:lstStyle/>
          <a:p>
            <a:pPr>
              <a:lnSpc>
                <a:spcPts val="1580"/>
              </a:lnSpc>
              <a:buClr>
                <a:srgbClr val="1A3966"/>
              </a:buClr>
              <a:buSzPts val="1300"/>
            </a:pPr>
            <a:r>
              <a:rPr lang="en-GB" sz="1500" b="0" i="1" u="none" strike="noStrike" cap="none" noProof="0" dirty="0">
                <a:solidFill>
                  <a:srgbClr val="1A3966"/>
                </a:solidFill>
                <a:latin typeface="Calibri"/>
                <a:ea typeface="Calibri"/>
                <a:cs typeface="Calibri"/>
                <a:sym typeface="Calibri"/>
              </a:rPr>
              <a:t>Transversal Skills for Sustainable Engineering Leadership</a:t>
            </a:r>
          </a:p>
          <a:p>
            <a:pPr>
              <a:lnSpc>
                <a:spcPts val="1580"/>
              </a:lnSpc>
              <a:buClr>
                <a:srgbClr val="1A3966"/>
              </a:buClr>
              <a:buSzPts val="1300"/>
            </a:pPr>
            <a:endParaRPr lang="en-GB" sz="1500" b="0" i="1" u="none" strike="noStrike" cap="none" noProof="0" dirty="0">
              <a:solidFill>
                <a:srgbClr val="1A3966"/>
              </a:solidFill>
              <a:latin typeface="Calibri"/>
              <a:ea typeface="Calibri"/>
              <a:cs typeface="Calibri"/>
              <a:sym typeface="Calibri"/>
            </a:endParaRPr>
          </a:p>
        </p:txBody>
      </p:sp>
      <p:sp>
        <p:nvSpPr>
          <p:cNvPr id="25" name="Google Shape;1728;p22">
            <a:extLst>
              <a:ext uri="{FF2B5EF4-FFF2-40B4-BE49-F238E27FC236}">
                <a16:creationId xmlns:a16="http://schemas.microsoft.com/office/drawing/2014/main" id="{245C3C4A-5EAD-F477-BC69-88C3D98097B3}"/>
              </a:ext>
            </a:extLst>
          </p:cNvPr>
          <p:cNvSpPr/>
          <p:nvPr/>
        </p:nvSpPr>
        <p:spPr>
          <a:xfrm>
            <a:off x="4157305" y="6397952"/>
            <a:ext cx="2506296" cy="1434849"/>
          </a:xfrm>
          <a:prstGeom prst="rect">
            <a:avLst/>
          </a:prstGeom>
          <a:noFill/>
          <a:ln w="19050" cap="flat" cmpd="sng">
            <a:solidFill>
              <a:srgbClr val="69BCAC"/>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27" name="Google Shape;1730;p22">
            <a:extLst>
              <a:ext uri="{FF2B5EF4-FFF2-40B4-BE49-F238E27FC236}">
                <a16:creationId xmlns:a16="http://schemas.microsoft.com/office/drawing/2014/main" id="{D2158756-08BA-8E22-B660-41EBF7675C2D}"/>
              </a:ext>
            </a:extLst>
          </p:cNvPr>
          <p:cNvSpPr txBox="1"/>
          <p:nvPr/>
        </p:nvSpPr>
        <p:spPr>
          <a:xfrm>
            <a:off x="4256268" y="6684430"/>
            <a:ext cx="2302729" cy="734483"/>
          </a:xfrm>
          <a:prstGeom prst="rect">
            <a:avLst/>
          </a:prstGeom>
          <a:noFill/>
          <a:ln>
            <a:noFill/>
          </a:ln>
        </p:spPr>
        <p:txBody>
          <a:bodyPr spcFirstLastPara="1" wrap="square" lIns="91425" tIns="45700" rIns="91425" bIns="45700" anchor="t" anchorCtr="0">
            <a:noAutofit/>
          </a:bodyPr>
          <a:lstStyle/>
          <a:p>
            <a:pPr>
              <a:lnSpc>
                <a:spcPts val="1580"/>
              </a:lnSpc>
              <a:buClr>
                <a:srgbClr val="1A3966"/>
              </a:buClr>
              <a:buSzPts val="1300"/>
            </a:pPr>
            <a:r>
              <a:rPr lang="en-GB" sz="1500" i="1" noProof="0" dirty="0">
                <a:solidFill>
                  <a:srgbClr val="1A3966"/>
                </a:solidFill>
                <a:latin typeface="Calibri"/>
                <a:ea typeface="Calibri"/>
                <a:cs typeface="Calibri"/>
                <a:sym typeface="Calibri"/>
              </a:rPr>
              <a:t>Holistic Engineering for Impact: Integrating Systems Thinking, Social Responsibility, and Multidisciplinary Approach</a:t>
            </a:r>
          </a:p>
          <a:p>
            <a:pPr>
              <a:lnSpc>
                <a:spcPts val="1580"/>
              </a:lnSpc>
              <a:buClr>
                <a:srgbClr val="1A3966"/>
              </a:buClr>
              <a:buSzPts val="1300"/>
            </a:pPr>
            <a:endParaRPr lang="en-GB" sz="1500" b="0" i="1" u="none" strike="noStrike" cap="none" noProof="0" dirty="0">
              <a:solidFill>
                <a:srgbClr val="1A3966"/>
              </a:solidFill>
              <a:latin typeface="Calibri"/>
              <a:ea typeface="Calibri"/>
              <a:cs typeface="Calibri"/>
              <a:sym typeface="Calibri"/>
            </a:endParaRPr>
          </a:p>
        </p:txBody>
      </p:sp>
      <p:sp>
        <p:nvSpPr>
          <p:cNvPr id="28" name="Google Shape;1731;p22">
            <a:extLst>
              <a:ext uri="{FF2B5EF4-FFF2-40B4-BE49-F238E27FC236}">
                <a16:creationId xmlns:a16="http://schemas.microsoft.com/office/drawing/2014/main" id="{F288A298-7613-A129-9500-DCAB11CFB81F}"/>
              </a:ext>
            </a:extLst>
          </p:cNvPr>
          <p:cNvSpPr/>
          <p:nvPr/>
        </p:nvSpPr>
        <p:spPr>
          <a:xfrm>
            <a:off x="1384241" y="8143462"/>
            <a:ext cx="2506296" cy="837237"/>
          </a:xfrm>
          <a:prstGeom prst="rect">
            <a:avLst/>
          </a:prstGeom>
          <a:noFill/>
          <a:ln w="19050" cap="flat" cmpd="sng">
            <a:solidFill>
              <a:srgbClr val="F9AA73"/>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0" name="Google Shape;1733;p22">
            <a:extLst>
              <a:ext uri="{FF2B5EF4-FFF2-40B4-BE49-F238E27FC236}">
                <a16:creationId xmlns:a16="http://schemas.microsoft.com/office/drawing/2014/main" id="{705DB46A-FC07-009C-4BEA-05999AC08026}"/>
              </a:ext>
            </a:extLst>
          </p:cNvPr>
          <p:cNvSpPr txBox="1"/>
          <p:nvPr/>
        </p:nvSpPr>
        <p:spPr>
          <a:xfrm>
            <a:off x="1483205" y="8436451"/>
            <a:ext cx="2297864" cy="734483"/>
          </a:xfrm>
          <a:prstGeom prst="rect">
            <a:avLst/>
          </a:prstGeom>
          <a:noFill/>
          <a:ln>
            <a:noFill/>
          </a:ln>
        </p:spPr>
        <p:txBody>
          <a:bodyPr spcFirstLastPara="1" wrap="square" lIns="91425" tIns="45700" rIns="91425" bIns="45700" anchor="t" anchorCtr="0">
            <a:noAutofit/>
          </a:bodyPr>
          <a:lstStyle/>
          <a:p>
            <a:pPr>
              <a:lnSpc>
                <a:spcPts val="1580"/>
              </a:lnSpc>
              <a:buClr>
                <a:srgbClr val="1A3966"/>
              </a:buClr>
              <a:buSzPts val="1300"/>
            </a:pPr>
            <a:r>
              <a:rPr lang="en-GB" sz="1500" i="1" noProof="0" dirty="0">
                <a:solidFill>
                  <a:srgbClr val="1A3966"/>
                </a:solidFill>
                <a:latin typeface="Calibri"/>
                <a:ea typeface="Calibri"/>
                <a:cs typeface="Calibri"/>
                <a:sym typeface="Calibri"/>
              </a:rPr>
              <a:t>Life Cycle Assessment</a:t>
            </a:r>
          </a:p>
          <a:p>
            <a:pPr>
              <a:lnSpc>
                <a:spcPts val="1580"/>
              </a:lnSpc>
              <a:buClr>
                <a:srgbClr val="1A3966"/>
              </a:buClr>
              <a:buSzPts val="1300"/>
            </a:pPr>
            <a:endParaRPr lang="en-GB" sz="1500" b="0" i="1" u="none" strike="noStrike" cap="none" noProof="0" dirty="0">
              <a:solidFill>
                <a:srgbClr val="1A3966"/>
              </a:solidFill>
              <a:latin typeface="Calibri"/>
              <a:ea typeface="Calibri"/>
              <a:cs typeface="Calibri"/>
              <a:sym typeface="Calibri"/>
            </a:endParaRPr>
          </a:p>
        </p:txBody>
      </p:sp>
      <p:sp>
        <p:nvSpPr>
          <p:cNvPr id="31" name="Google Shape;1734;p22">
            <a:extLst>
              <a:ext uri="{FF2B5EF4-FFF2-40B4-BE49-F238E27FC236}">
                <a16:creationId xmlns:a16="http://schemas.microsoft.com/office/drawing/2014/main" id="{865EBCF1-74D3-BA91-5398-D5ADD7E3F9E5}"/>
              </a:ext>
            </a:extLst>
          </p:cNvPr>
          <p:cNvSpPr/>
          <p:nvPr/>
        </p:nvSpPr>
        <p:spPr>
          <a:xfrm>
            <a:off x="4162169" y="8140444"/>
            <a:ext cx="2506296" cy="837237"/>
          </a:xfrm>
          <a:prstGeom prst="rect">
            <a:avLst/>
          </a:prstGeom>
          <a:noFill/>
          <a:ln w="19050" cap="flat" cmpd="sng">
            <a:solidFill>
              <a:srgbClr val="CEBEDD"/>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33" name="Google Shape;1736;p22">
            <a:extLst>
              <a:ext uri="{FF2B5EF4-FFF2-40B4-BE49-F238E27FC236}">
                <a16:creationId xmlns:a16="http://schemas.microsoft.com/office/drawing/2014/main" id="{1339FA8B-626C-4CE2-A4C2-414CB697D360}"/>
              </a:ext>
            </a:extLst>
          </p:cNvPr>
          <p:cNvSpPr txBox="1"/>
          <p:nvPr/>
        </p:nvSpPr>
        <p:spPr>
          <a:xfrm>
            <a:off x="4261133" y="8430415"/>
            <a:ext cx="2297864" cy="734483"/>
          </a:xfrm>
          <a:prstGeom prst="rect">
            <a:avLst/>
          </a:prstGeom>
          <a:noFill/>
          <a:ln>
            <a:noFill/>
          </a:ln>
        </p:spPr>
        <p:txBody>
          <a:bodyPr spcFirstLastPara="1" wrap="square" lIns="91425" tIns="45700" rIns="91425" bIns="45700" anchor="t" anchorCtr="0">
            <a:noAutofit/>
          </a:bodyPr>
          <a:lstStyle/>
          <a:p>
            <a:pPr>
              <a:lnSpc>
                <a:spcPts val="1580"/>
              </a:lnSpc>
              <a:buClr>
                <a:srgbClr val="1A3966"/>
              </a:buClr>
              <a:buSzPts val="1300"/>
            </a:pPr>
            <a:r>
              <a:rPr lang="en-GB" sz="1500" i="1" noProof="0" dirty="0">
                <a:solidFill>
                  <a:srgbClr val="1A3966"/>
                </a:solidFill>
                <a:latin typeface="Calibri"/>
                <a:ea typeface="Calibri"/>
                <a:cs typeface="Calibri"/>
                <a:sym typeface="Calibri"/>
              </a:rPr>
              <a:t>Innovating for Global Challenges</a:t>
            </a:r>
          </a:p>
          <a:p>
            <a:pPr marL="0" marR="0" lvl="0" indent="0" algn="l" rtl="0">
              <a:lnSpc>
                <a:spcPts val="1580"/>
              </a:lnSpc>
              <a:spcBef>
                <a:spcPts val="0"/>
              </a:spcBef>
              <a:spcAft>
                <a:spcPts val="0"/>
              </a:spcAft>
              <a:buClr>
                <a:srgbClr val="3A3953"/>
              </a:buClr>
              <a:buSzPts val="1300"/>
              <a:buFont typeface="Arial"/>
              <a:buNone/>
            </a:pPr>
            <a:endParaRPr lang="en-GB" sz="1500" b="0" i="1" u="none" strike="noStrike" cap="none" noProof="0" dirty="0">
              <a:solidFill>
                <a:srgbClr val="1A3966"/>
              </a:solidFill>
              <a:latin typeface="Calibri"/>
              <a:ea typeface="Calibri"/>
              <a:cs typeface="Calibri"/>
              <a:sym typeface="Calibri"/>
            </a:endParaRPr>
          </a:p>
        </p:txBody>
      </p:sp>
      <p:sp>
        <p:nvSpPr>
          <p:cNvPr id="34" name="Google Shape;1737;p22">
            <a:extLst>
              <a:ext uri="{FF2B5EF4-FFF2-40B4-BE49-F238E27FC236}">
                <a16:creationId xmlns:a16="http://schemas.microsoft.com/office/drawing/2014/main" id="{79038F8B-D807-D17A-AD5A-D8ED374F3CEE}"/>
              </a:ext>
            </a:extLst>
          </p:cNvPr>
          <p:cNvSpPr txBox="1"/>
          <p:nvPr/>
        </p:nvSpPr>
        <p:spPr>
          <a:xfrm>
            <a:off x="4211439" y="6186439"/>
            <a:ext cx="1620401"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69BCAC"/>
                </a:highlight>
                <a:latin typeface="Calibri"/>
                <a:ea typeface="Calibri"/>
                <a:cs typeface="Calibri"/>
                <a:sym typeface="Calibri"/>
              </a:rPr>
              <a:t> </a:t>
            </a:r>
            <a:r>
              <a:rPr lang="en-GB" sz="2000" b="1" noProof="0" dirty="0">
                <a:solidFill>
                  <a:schemeClr val="lt1"/>
                </a:solidFill>
                <a:highlight>
                  <a:srgbClr val="69BCAC"/>
                </a:highlight>
                <a:latin typeface="Calibri"/>
                <a:ea typeface="Calibri"/>
                <a:cs typeface="Calibri"/>
                <a:sym typeface="Calibri"/>
              </a:rPr>
              <a:t>Module 2</a:t>
            </a:r>
            <a:r>
              <a:rPr lang="en-GB" sz="2000" b="1" i="0" u="none" strike="noStrike" cap="none" noProof="0" dirty="0">
                <a:solidFill>
                  <a:srgbClr val="69BCAC"/>
                </a:solidFill>
                <a:highlight>
                  <a:srgbClr val="69BCAC"/>
                </a:highlight>
                <a:latin typeface="Calibri"/>
                <a:ea typeface="Calibri"/>
                <a:cs typeface="Calibri"/>
                <a:sym typeface="Calibri"/>
              </a:rPr>
              <a:t>.</a:t>
            </a:r>
            <a:r>
              <a:rPr lang="en-GB" sz="2000" b="1" i="0" u="none" strike="noStrike" cap="none" noProof="0" dirty="0">
                <a:solidFill>
                  <a:srgbClr val="1A3966"/>
                </a:solidFill>
                <a:highlight>
                  <a:srgbClr val="69BCAC"/>
                </a:highlight>
                <a:latin typeface="Calibri"/>
                <a:ea typeface="Calibri"/>
                <a:cs typeface="Calibri"/>
                <a:sym typeface="Calibri"/>
              </a:rPr>
              <a:t> </a:t>
            </a:r>
            <a:endParaRPr lang="en-GB" sz="1500" b="0" i="0" u="none" strike="noStrike" cap="none" noProof="0" dirty="0">
              <a:solidFill>
                <a:srgbClr val="69BCAC"/>
              </a:solidFill>
              <a:highlight>
                <a:srgbClr val="69BCAC"/>
              </a:highlight>
              <a:latin typeface="Calibri"/>
              <a:ea typeface="Calibri"/>
              <a:cs typeface="Calibri"/>
              <a:sym typeface="Calibri"/>
            </a:endParaRPr>
          </a:p>
        </p:txBody>
      </p:sp>
      <p:sp>
        <p:nvSpPr>
          <p:cNvPr id="35" name="Google Shape;1738;p22">
            <a:extLst>
              <a:ext uri="{FF2B5EF4-FFF2-40B4-BE49-F238E27FC236}">
                <a16:creationId xmlns:a16="http://schemas.microsoft.com/office/drawing/2014/main" id="{DA084A71-1E7F-85EA-2489-484718D6C015}"/>
              </a:ext>
            </a:extLst>
          </p:cNvPr>
          <p:cNvSpPr txBox="1"/>
          <p:nvPr/>
        </p:nvSpPr>
        <p:spPr>
          <a:xfrm>
            <a:off x="1441556" y="6200119"/>
            <a:ext cx="1545484"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3FC2E0"/>
                </a:highlight>
                <a:latin typeface="Calibri"/>
                <a:ea typeface="Calibri"/>
                <a:cs typeface="Calibri"/>
                <a:sym typeface="Calibri"/>
              </a:rPr>
              <a:t> </a:t>
            </a:r>
            <a:r>
              <a:rPr lang="en-GB" sz="2000" b="1" noProof="0" dirty="0">
                <a:solidFill>
                  <a:schemeClr val="lt1"/>
                </a:solidFill>
                <a:highlight>
                  <a:srgbClr val="3FC2E0"/>
                </a:highlight>
                <a:latin typeface="Calibri"/>
                <a:ea typeface="Calibri"/>
                <a:cs typeface="Calibri"/>
                <a:sym typeface="Calibri"/>
              </a:rPr>
              <a:t>Module 1</a:t>
            </a:r>
            <a:r>
              <a:rPr lang="en-GB" sz="2000" b="1" i="0" u="none" strike="noStrike" cap="none" noProof="0" dirty="0">
                <a:solidFill>
                  <a:srgbClr val="3FC2E0"/>
                </a:solidFill>
                <a:highlight>
                  <a:srgbClr val="3FC2E0"/>
                </a:highlight>
                <a:latin typeface="Calibri"/>
                <a:ea typeface="Calibri"/>
                <a:cs typeface="Calibri"/>
                <a:sym typeface="Calibri"/>
              </a:rPr>
              <a:t>.</a:t>
            </a:r>
            <a:r>
              <a:rPr lang="en-GB" sz="2000" b="1" i="0" u="none" strike="noStrike" cap="none" noProof="0" dirty="0">
                <a:solidFill>
                  <a:srgbClr val="1A3966"/>
                </a:solidFill>
                <a:highlight>
                  <a:srgbClr val="3FC2E0"/>
                </a:highlight>
                <a:latin typeface="Calibri"/>
                <a:ea typeface="Calibri"/>
                <a:cs typeface="Calibri"/>
                <a:sym typeface="Calibri"/>
              </a:rPr>
              <a:t> </a:t>
            </a:r>
            <a:endParaRPr lang="en-GB" sz="1500" b="0" i="0" u="none" strike="noStrike" cap="none" noProof="0" dirty="0">
              <a:solidFill>
                <a:srgbClr val="69BCAC"/>
              </a:solidFill>
              <a:highlight>
                <a:srgbClr val="3FC2E0"/>
              </a:highlight>
              <a:latin typeface="Calibri"/>
              <a:ea typeface="Calibri"/>
              <a:cs typeface="Calibri"/>
              <a:sym typeface="Calibri"/>
            </a:endParaRPr>
          </a:p>
        </p:txBody>
      </p:sp>
      <p:sp>
        <p:nvSpPr>
          <p:cNvPr id="36" name="Google Shape;1739;p22">
            <a:extLst>
              <a:ext uri="{FF2B5EF4-FFF2-40B4-BE49-F238E27FC236}">
                <a16:creationId xmlns:a16="http://schemas.microsoft.com/office/drawing/2014/main" id="{DECAAAF5-F00F-8507-DCF8-014F6B2E335E}"/>
              </a:ext>
            </a:extLst>
          </p:cNvPr>
          <p:cNvSpPr txBox="1"/>
          <p:nvPr/>
        </p:nvSpPr>
        <p:spPr>
          <a:xfrm>
            <a:off x="1423596" y="7947957"/>
            <a:ext cx="1563444"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noProof="0" dirty="0">
                <a:solidFill>
                  <a:schemeClr val="lt1"/>
                </a:solidFill>
                <a:highlight>
                  <a:srgbClr val="F9AA73"/>
                </a:highlight>
                <a:latin typeface="Calibri"/>
                <a:ea typeface="Calibri"/>
                <a:cs typeface="Calibri"/>
                <a:sym typeface="Calibri"/>
              </a:rPr>
              <a:t> Module 3</a:t>
            </a:r>
            <a:r>
              <a:rPr lang="en-GB" sz="2000" b="1" i="0" u="none" strike="noStrike" cap="none" noProof="0" dirty="0">
                <a:solidFill>
                  <a:srgbClr val="F9AA73"/>
                </a:solidFill>
                <a:highlight>
                  <a:srgbClr val="F9AA73"/>
                </a:highlight>
                <a:latin typeface="Calibri"/>
                <a:ea typeface="Calibri"/>
                <a:cs typeface="Calibri"/>
                <a:sym typeface="Calibri"/>
              </a:rPr>
              <a:t>.</a:t>
            </a:r>
            <a:r>
              <a:rPr lang="en-GB" sz="2000" b="1" i="0" u="none" strike="noStrike" cap="none" noProof="0" dirty="0">
                <a:solidFill>
                  <a:srgbClr val="1A3966"/>
                </a:solidFill>
                <a:highlight>
                  <a:srgbClr val="F9AA73"/>
                </a:highlight>
                <a:latin typeface="Calibri"/>
                <a:ea typeface="Calibri"/>
                <a:cs typeface="Calibri"/>
                <a:sym typeface="Calibri"/>
              </a:rPr>
              <a:t> </a:t>
            </a:r>
            <a:endParaRPr lang="en-GB" sz="1500" b="0" i="0" u="none" strike="noStrike" cap="none" noProof="0" dirty="0">
              <a:solidFill>
                <a:srgbClr val="69BCAC"/>
              </a:solidFill>
              <a:highlight>
                <a:srgbClr val="F9AA73"/>
              </a:highlight>
              <a:latin typeface="Calibri"/>
              <a:ea typeface="Calibri"/>
              <a:cs typeface="Calibri"/>
              <a:sym typeface="Calibri"/>
            </a:endParaRPr>
          </a:p>
        </p:txBody>
      </p:sp>
      <p:sp>
        <p:nvSpPr>
          <p:cNvPr id="37" name="Google Shape;1740;p22">
            <a:extLst>
              <a:ext uri="{FF2B5EF4-FFF2-40B4-BE49-F238E27FC236}">
                <a16:creationId xmlns:a16="http://schemas.microsoft.com/office/drawing/2014/main" id="{10C09E64-125D-C44F-1D83-F807CF84A3BF}"/>
              </a:ext>
            </a:extLst>
          </p:cNvPr>
          <p:cNvSpPr txBox="1"/>
          <p:nvPr/>
        </p:nvSpPr>
        <p:spPr>
          <a:xfrm>
            <a:off x="4201524" y="7944939"/>
            <a:ext cx="1563444" cy="339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GB" sz="2000" b="1" i="0" u="none" strike="noStrike" cap="none" noProof="0" dirty="0">
                <a:solidFill>
                  <a:schemeClr val="lt1"/>
                </a:solidFill>
                <a:highlight>
                  <a:srgbClr val="CEBEDD"/>
                </a:highlight>
                <a:latin typeface="Calibri"/>
                <a:ea typeface="Calibri"/>
                <a:cs typeface="Calibri"/>
                <a:sym typeface="Calibri"/>
              </a:rPr>
              <a:t> Module 4</a:t>
            </a:r>
            <a:r>
              <a:rPr lang="en-GB" sz="2000" b="1" i="0" u="none" strike="noStrike" cap="none" noProof="0" dirty="0">
                <a:solidFill>
                  <a:srgbClr val="CEBEDD"/>
                </a:solidFill>
                <a:highlight>
                  <a:srgbClr val="CEBEDD"/>
                </a:highlight>
                <a:latin typeface="Calibri"/>
                <a:ea typeface="Calibri"/>
                <a:cs typeface="Calibri"/>
                <a:sym typeface="Calibri"/>
              </a:rPr>
              <a:t>.</a:t>
            </a:r>
            <a:r>
              <a:rPr lang="en-GB" sz="2000" b="1" i="0" u="none" strike="noStrike" cap="none" noProof="0" dirty="0">
                <a:solidFill>
                  <a:srgbClr val="1A3966"/>
                </a:solidFill>
                <a:highlight>
                  <a:srgbClr val="CEBEDD"/>
                </a:highlight>
                <a:latin typeface="Calibri"/>
                <a:ea typeface="Calibri"/>
                <a:cs typeface="Calibri"/>
                <a:sym typeface="Calibri"/>
              </a:rPr>
              <a:t> </a:t>
            </a:r>
            <a:endParaRPr lang="en-GB" sz="1500" b="0" i="0" u="none" strike="noStrike" cap="none" noProof="0" dirty="0">
              <a:solidFill>
                <a:srgbClr val="69BCAC"/>
              </a:solidFill>
              <a:highlight>
                <a:srgbClr val="CEBEDD"/>
              </a:highlight>
              <a:latin typeface="Calibri"/>
              <a:ea typeface="Calibri"/>
              <a:cs typeface="Calibri"/>
              <a:sym typeface="Calibri"/>
            </a:endParaRPr>
          </a:p>
        </p:txBody>
      </p:sp>
      <p:sp>
        <p:nvSpPr>
          <p:cNvPr id="39" name="Google Shape;1728;p22">
            <a:extLst>
              <a:ext uri="{FF2B5EF4-FFF2-40B4-BE49-F238E27FC236}">
                <a16:creationId xmlns:a16="http://schemas.microsoft.com/office/drawing/2014/main" id="{3E3AFC54-3C3B-DF89-FF23-C22C669380F5}"/>
              </a:ext>
            </a:extLst>
          </p:cNvPr>
          <p:cNvSpPr/>
          <p:nvPr/>
        </p:nvSpPr>
        <p:spPr>
          <a:xfrm>
            <a:off x="1203781" y="5697092"/>
            <a:ext cx="5718533" cy="3568063"/>
          </a:xfrm>
          <a:prstGeom prst="rect">
            <a:avLst/>
          </a:prstGeom>
          <a:noFill/>
          <a:ln w="19050" cap="flat" cmpd="sng">
            <a:solidFill>
              <a:srgbClr val="0E6E61"/>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Arial"/>
              <a:ea typeface="Arial"/>
              <a:cs typeface="Arial"/>
              <a:sym typeface="Arial"/>
            </a:endParaRPr>
          </a:p>
        </p:txBody>
      </p:sp>
      <p:sp>
        <p:nvSpPr>
          <p:cNvPr id="40" name="Google Shape;1738;p22">
            <a:extLst>
              <a:ext uri="{FF2B5EF4-FFF2-40B4-BE49-F238E27FC236}">
                <a16:creationId xmlns:a16="http://schemas.microsoft.com/office/drawing/2014/main" id="{033851C0-4256-33AC-18DB-D9607B79DD5B}"/>
              </a:ext>
            </a:extLst>
          </p:cNvPr>
          <p:cNvSpPr txBox="1"/>
          <p:nvPr/>
        </p:nvSpPr>
        <p:spPr>
          <a:xfrm>
            <a:off x="1172825" y="5532252"/>
            <a:ext cx="5764729" cy="339503"/>
          </a:xfrm>
          <a:prstGeom prst="rect">
            <a:avLst/>
          </a:prstGeom>
          <a:noFill/>
          <a:ln>
            <a:noFill/>
          </a:ln>
        </p:spPr>
        <p:txBody>
          <a:bodyPr spcFirstLastPara="1" wrap="square" lIns="91425" tIns="45700" rIns="91425" bIns="45700" anchor="t" anchorCtr="0">
            <a:noAutofit/>
          </a:bodyPr>
          <a:lstStyle/>
          <a:p>
            <a:pPr algn="ctr">
              <a:buClr>
                <a:schemeClr val="lt1"/>
              </a:buClr>
              <a:buSzPts val="2000"/>
            </a:pPr>
            <a:r>
              <a:rPr lang="en-GB" sz="2000" b="1" i="0" u="none" strike="noStrike" cap="none" noProof="0" dirty="0">
                <a:solidFill>
                  <a:schemeClr val="lt1"/>
                </a:solidFill>
                <a:highlight>
                  <a:srgbClr val="0E6E61"/>
                </a:highlight>
                <a:latin typeface="Calibri"/>
                <a:ea typeface="Calibri"/>
                <a:cs typeface="Calibri"/>
                <a:sym typeface="Calibri"/>
              </a:rPr>
              <a:t> </a:t>
            </a:r>
            <a:r>
              <a:rPr lang="en-GB" sz="2000" b="1" noProof="0" dirty="0">
                <a:solidFill>
                  <a:schemeClr val="lt1"/>
                </a:solidFill>
                <a:highlight>
                  <a:srgbClr val="0E6E61"/>
                </a:highlight>
                <a:latin typeface="Calibri"/>
                <a:ea typeface="Calibri"/>
                <a:cs typeface="Calibri"/>
                <a:sym typeface="Calibri"/>
              </a:rPr>
              <a:t>Engineers for Sustainable Future OER's</a:t>
            </a:r>
            <a:r>
              <a:rPr lang="en-GB" sz="2000" b="1" i="0" u="none" strike="noStrike" cap="none" noProof="0" dirty="0">
                <a:solidFill>
                  <a:srgbClr val="0E6E61"/>
                </a:solidFill>
                <a:highlight>
                  <a:srgbClr val="0E6E61"/>
                </a:highlight>
                <a:latin typeface="Calibri"/>
                <a:ea typeface="Calibri"/>
                <a:cs typeface="Calibri"/>
                <a:sym typeface="Calibri"/>
              </a:rPr>
              <a:t>.</a:t>
            </a:r>
            <a:r>
              <a:rPr lang="en-GB" sz="2000" b="1" i="0" u="none" strike="noStrike" cap="none" noProof="0" dirty="0">
                <a:solidFill>
                  <a:srgbClr val="1A3966"/>
                </a:solidFill>
                <a:highlight>
                  <a:srgbClr val="0E6E61"/>
                </a:highlight>
                <a:latin typeface="Calibri"/>
                <a:ea typeface="Calibri"/>
                <a:cs typeface="Calibri"/>
                <a:sym typeface="Calibri"/>
              </a:rPr>
              <a:t> </a:t>
            </a:r>
            <a:endParaRPr lang="en-GB" sz="1500" b="0" i="0" u="none" strike="noStrike" cap="none" noProof="0" dirty="0">
              <a:solidFill>
                <a:srgbClr val="69BCAC"/>
              </a:solidFill>
              <a:highlight>
                <a:srgbClr val="0E6E61"/>
              </a:highlight>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8" name="Google Shape;1788;p24"/>
          <p:cNvSpPr txBox="1">
            <a:spLocks noGrp="1"/>
          </p:cNvSpPr>
          <p:nvPr>
            <p:ph type="body" idx="1"/>
          </p:nvPr>
        </p:nvSpPr>
        <p:spPr>
          <a:xfrm>
            <a:off x="1020902" y="2694506"/>
            <a:ext cx="5488807" cy="1897000"/>
          </a:xfrm>
          <a:prstGeom prst="rect">
            <a:avLst/>
          </a:prstGeom>
          <a:noFill/>
          <a:ln>
            <a:noFill/>
          </a:ln>
        </p:spPr>
        <p:txBody>
          <a:bodyPr spcFirstLastPara="1" wrap="square" lIns="91425" tIns="45700" rIns="91425" bIns="45700" anchor="t" anchorCtr="0">
            <a:noAutofit/>
          </a:bodyPr>
          <a:lstStyle/>
          <a:p>
            <a:pPr marL="12700" lvl="0" indent="0" algn="l" rtl="0">
              <a:lnSpc>
                <a:spcPts val="1720"/>
              </a:lnSpc>
              <a:spcBef>
                <a:spcPts val="0"/>
              </a:spcBef>
              <a:spcAft>
                <a:spcPts val="0"/>
              </a:spcAft>
              <a:buSzPts val="1100"/>
              <a:buNone/>
            </a:pPr>
            <a:r>
              <a:rPr lang="en-GB" sz="1600" b="1" i="1" noProof="0" dirty="0">
                <a:latin typeface="Calibri" panose="020F0502020204030204" pitchFamily="34" charset="0"/>
                <a:cs typeface="Calibri" panose="020F0502020204030204" pitchFamily="34" charset="0"/>
              </a:rPr>
              <a:t>The transversal and specific skills targeted in this carousel, along with the selected knowledge, are designed to complement  he competencies students have already acquired. </a:t>
            </a:r>
          </a:p>
          <a:p>
            <a:pPr marL="12700" lvl="0" indent="0" algn="l" rtl="0">
              <a:lnSpc>
                <a:spcPts val="1720"/>
              </a:lnSpc>
              <a:spcBef>
                <a:spcPts val="0"/>
              </a:spcBef>
              <a:spcAft>
                <a:spcPts val="0"/>
              </a:spcAft>
              <a:buSzPts val="1100"/>
              <a:buNone/>
            </a:pPr>
            <a:endParaRPr lang="en-GB" sz="1600" b="1" i="1" noProof="0" dirty="0">
              <a:latin typeface="Calibri" panose="020F0502020204030204" pitchFamily="34" charset="0"/>
              <a:cs typeface="Calibri" panose="020F0502020204030204" pitchFamily="34" charset="0"/>
            </a:endParaRPr>
          </a:p>
          <a:p>
            <a:pPr marL="12700" lvl="0" indent="0" algn="l" rtl="0">
              <a:lnSpc>
                <a:spcPts val="1720"/>
              </a:lnSpc>
              <a:spcBef>
                <a:spcPts val="0"/>
              </a:spcBef>
              <a:spcAft>
                <a:spcPts val="0"/>
              </a:spcAft>
              <a:buSzPts val="1100"/>
              <a:buNone/>
            </a:pPr>
            <a:r>
              <a:rPr lang="en-GB" sz="1600" b="1" i="1" noProof="0" dirty="0">
                <a:latin typeface="Calibri" panose="020F0502020204030204" pitchFamily="34" charset="0"/>
                <a:cs typeface="Calibri" panose="020F0502020204030204" pitchFamily="34" charset="0"/>
              </a:rPr>
              <a:t>They are intended to be applicable across all fields of engineering and can be adapted to suit specific disciplines or contexts, depending on the instructor’s objectives. These skills and knowledge aim to support students in both their ongoing education and future professional practice.</a:t>
            </a:r>
            <a:endParaRPr lang="en-GB" sz="1150" noProof="0" dirty="0">
              <a:latin typeface="Calibri" panose="020F0502020204030204" pitchFamily="34" charset="0"/>
              <a:cs typeface="Calibri" panose="020F0502020204030204" pitchFamily="34" charset="0"/>
            </a:endParaRPr>
          </a:p>
        </p:txBody>
      </p:sp>
      <p:sp>
        <p:nvSpPr>
          <p:cNvPr id="1790" name="Google Shape;1790;p24"/>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794" name="Google Shape;1794;p24"/>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748" y="5453856"/>
            <a:ext cx="4605114" cy="4605114"/>
          </a:xfrm>
          <a:prstGeom prst="rect">
            <a:avLst/>
          </a:prstGeom>
        </p:spPr>
      </p:pic>
      <p:sp>
        <p:nvSpPr>
          <p:cNvPr id="3" name="Google Shape;1952;p45">
            <a:extLst>
              <a:ext uri="{FF2B5EF4-FFF2-40B4-BE49-F238E27FC236}">
                <a16:creationId xmlns:a16="http://schemas.microsoft.com/office/drawing/2014/main" id="{833ECB70-6ECB-81EA-B6A2-8FF3061B92EB}"/>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cxnSp>
        <p:nvCxnSpPr>
          <p:cNvPr id="4" name="Google Shape;1953;p45">
            <a:extLst>
              <a:ext uri="{FF2B5EF4-FFF2-40B4-BE49-F238E27FC236}">
                <a16:creationId xmlns:a16="http://schemas.microsoft.com/office/drawing/2014/main" id="{07E010FB-0496-F290-77F1-8708ADCACBB0}"/>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5" name="Google Shape;1775;p23">
            <a:extLst>
              <a:ext uri="{FF2B5EF4-FFF2-40B4-BE49-F238E27FC236}">
                <a16:creationId xmlns:a16="http://schemas.microsoft.com/office/drawing/2014/main" id="{B4D7A49D-A513-72BA-5D7B-25109AB01ACB}"/>
              </a:ext>
            </a:extLst>
          </p:cNvPr>
          <p:cNvGrpSpPr/>
          <p:nvPr/>
        </p:nvGrpSpPr>
        <p:grpSpPr>
          <a:xfrm>
            <a:off x="1020902" y="0"/>
            <a:ext cx="6802647" cy="1670099"/>
            <a:chOff x="1677200" y="-412626"/>
            <a:chExt cx="7459575" cy="1831381"/>
          </a:xfrm>
        </p:grpSpPr>
        <p:sp>
          <p:nvSpPr>
            <p:cNvPr id="6" name="Google Shape;1776;p23">
              <a:extLst>
                <a:ext uri="{FF2B5EF4-FFF2-40B4-BE49-F238E27FC236}">
                  <a16:creationId xmlns:a16="http://schemas.microsoft.com/office/drawing/2014/main" id="{150575E7-5A97-1386-7F36-A25989DDB08E}"/>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7" name="Google Shape;1777;p23">
              <a:extLst>
                <a:ext uri="{FF2B5EF4-FFF2-40B4-BE49-F238E27FC236}">
                  <a16:creationId xmlns:a16="http://schemas.microsoft.com/office/drawing/2014/main" id="{8D37A082-1572-E6C6-A2B6-554B4CA15E16}"/>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8" name="Google Shape;1778;p23">
            <a:extLst>
              <a:ext uri="{FF2B5EF4-FFF2-40B4-BE49-F238E27FC236}">
                <a16:creationId xmlns:a16="http://schemas.microsoft.com/office/drawing/2014/main" id="{03389E06-14F8-8F77-43D6-AB2AB8F42A27}"/>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9" name="Straight Connector 8">
            <a:extLst>
              <a:ext uri="{FF2B5EF4-FFF2-40B4-BE49-F238E27FC236}">
                <a16:creationId xmlns:a16="http://schemas.microsoft.com/office/drawing/2014/main" id="{E6687431-144A-D894-E8B3-0C8085CED771}"/>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2" name="Google Shape;1787;p24">
            <a:extLst>
              <a:ext uri="{FF2B5EF4-FFF2-40B4-BE49-F238E27FC236}">
                <a16:creationId xmlns:a16="http://schemas.microsoft.com/office/drawing/2014/main" id="{AE1ECE73-EE5F-BCAB-8C14-3C481C343093}"/>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OERs Diagram _ Skills and Knowledge</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36236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90" name="Google Shape;1790;p24"/>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755" y="4839927"/>
            <a:ext cx="5006445" cy="4981301"/>
          </a:xfrm>
          <a:prstGeom prst="rect">
            <a:avLst/>
          </a:prstGeom>
        </p:spPr>
      </p:pic>
      <p:sp>
        <p:nvSpPr>
          <p:cNvPr id="3" name="Google Shape;1952;p45">
            <a:extLst>
              <a:ext uri="{FF2B5EF4-FFF2-40B4-BE49-F238E27FC236}">
                <a16:creationId xmlns:a16="http://schemas.microsoft.com/office/drawing/2014/main" id="{26741E3D-B1A6-9640-F6A9-A6DA71688171}"/>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cxnSp>
        <p:nvCxnSpPr>
          <p:cNvPr id="4" name="Google Shape;1953;p45">
            <a:extLst>
              <a:ext uri="{FF2B5EF4-FFF2-40B4-BE49-F238E27FC236}">
                <a16:creationId xmlns:a16="http://schemas.microsoft.com/office/drawing/2014/main" id="{A6457F05-9F41-1636-E5BB-9838E90C38A8}"/>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5" name="Google Shape;1775;p23">
            <a:extLst>
              <a:ext uri="{FF2B5EF4-FFF2-40B4-BE49-F238E27FC236}">
                <a16:creationId xmlns:a16="http://schemas.microsoft.com/office/drawing/2014/main" id="{A6335833-594C-DE0B-5070-9521AF5259DE}"/>
              </a:ext>
            </a:extLst>
          </p:cNvPr>
          <p:cNvGrpSpPr/>
          <p:nvPr/>
        </p:nvGrpSpPr>
        <p:grpSpPr>
          <a:xfrm>
            <a:off x="1020902" y="0"/>
            <a:ext cx="6802647" cy="1670099"/>
            <a:chOff x="1677200" y="-412626"/>
            <a:chExt cx="7459575" cy="1831381"/>
          </a:xfrm>
        </p:grpSpPr>
        <p:sp>
          <p:nvSpPr>
            <p:cNvPr id="6" name="Google Shape;1776;p23">
              <a:extLst>
                <a:ext uri="{FF2B5EF4-FFF2-40B4-BE49-F238E27FC236}">
                  <a16:creationId xmlns:a16="http://schemas.microsoft.com/office/drawing/2014/main" id="{B5DD35C5-8E5D-85A5-9234-6B2C573B798D}"/>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7" name="Google Shape;1777;p23">
              <a:extLst>
                <a:ext uri="{FF2B5EF4-FFF2-40B4-BE49-F238E27FC236}">
                  <a16:creationId xmlns:a16="http://schemas.microsoft.com/office/drawing/2014/main" id="{1DE7367B-6804-66BB-847E-53D7D1633D91}"/>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8" name="Google Shape;1778;p23">
            <a:extLst>
              <a:ext uri="{FF2B5EF4-FFF2-40B4-BE49-F238E27FC236}">
                <a16:creationId xmlns:a16="http://schemas.microsoft.com/office/drawing/2014/main" id="{F5C20293-AA9D-B553-207B-385482A3D1D3}"/>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 name="Google Shape;1788;p24">
            <a:extLst>
              <a:ext uri="{FF2B5EF4-FFF2-40B4-BE49-F238E27FC236}">
                <a16:creationId xmlns:a16="http://schemas.microsoft.com/office/drawing/2014/main" id="{67E5A5C6-4233-3C14-3EFE-FFDEF4F96E95}"/>
              </a:ext>
            </a:extLst>
          </p:cNvPr>
          <p:cNvSpPr txBox="1">
            <a:spLocks/>
          </p:cNvSpPr>
          <p:nvPr/>
        </p:nvSpPr>
        <p:spPr>
          <a:xfrm>
            <a:off x="1039315" y="2570492"/>
            <a:ext cx="5488807" cy="189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0" algn="l" rtl="0">
              <a:lnSpc>
                <a:spcPts val="1720"/>
              </a:lnSpc>
              <a:spcBef>
                <a:spcPts val="0"/>
              </a:spcBef>
              <a:spcAft>
                <a:spcPts val="0"/>
              </a:spcAft>
              <a:buSzPts val="1100"/>
              <a:buNone/>
            </a:pPr>
            <a:r>
              <a:rPr lang="en-GB" sz="1600" b="1" i="1" noProof="0" dirty="0"/>
              <a:t>The 12 sustainable competencies developed for engineering are the core of this course. They define the essential skills and knowledge to be acquired through the proposed activities. </a:t>
            </a:r>
          </a:p>
          <a:p>
            <a:pPr marL="12700" lvl="0" indent="0" algn="l" rtl="0">
              <a:lnSpc>
                <a:spcPts val="1720"/>
              </a:lnSpc>
              <a:spcBef>
                <a:spcPts val="0"/>
              </a:spcBef>
              <a:spcAft>
                <a:spcPts val="0"/>
              </a:spcAft>
              <a:buSzPts val="1100"/>
              <a:buNone/>
            </a:pPr>
            <a:endParaRPr lang="en-GB" sz="1600" b="1" i="1" noProof="0" dirty="0"/>
          </a:p>
          <a:p>
            <a:pPr marL="12700" lvl="0" indent="0" algn="l" rtl="0">
              <a:lnSpc>
                <a:spcPts val="1720"/>
              </a:lnSpc>
              <a:spcBef>
                <a:spcPts val="0"/>
              </a:spcBef>
              <a:spcAft>
                <a:spcPts val="0"/>
              </a:spcAft>
              <a:buSzPts val="1100"/>
              <a:buNone/>
            </a:pPr>
            <a:r>
              <a:rPr lang="en-GB" sz="1600" b="1" i="1" noProof="0" dirty="0"/>
              <a:t>The aim is to empower students to address complex problems with a sustainable mindset. Each thematic module develops three competencies to offer a flexible training approach.</a:t>
            </a:r>
          </a:p>
          <a:p>
            <a:pPr marL="12700" marR="0" lvl="0" indent="0" algn="just" rtl="0">
              <a:lnSpc>
                <a:spcPts val="1720"/>
              </a:lnSpc>
              <a:spcBef>
                <a:spcPts val="0"/>
              </a:spcBef>
              <a:spcAft>
                <a:spcPts val="0"/>
              </a:spcAft>
              <a:buClr>
                <a:srgbClr val="1A3966"/>
              </a:buClr>
              <a:buSzPts val="1100"/>
              <a:buFont typeface="Arial"/>
              <a:buNone/>
            </a:pPr>
            <a:endParaRPr lang="en-GB" sz="1150" noProof="0" dirty="0"/>
          </a:p>
        </p:txBody>
      </p:sp>
      <p:cxnSp>
        <p:nvCxnSpPr>
          <p:cNvPr id="10" name="Straight Connector 9">
            <a:extLst>
              <a:ext uri="{FF2B5EF4-FFF2-40B4-BE49-F238E27FC236}">
                <a16:creationId xmlns:a16="http://schemas.microsoft.com/office/drawing/2014/main" id="{F3A8304D-DB67-FBD3-FA5B-C80902C14577}"/>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1" name="Google Shape;1787;p24">
            <a:extLst>
              <a:ext uri="{FF2B5EF4-FFF2-40B4-BE49-F238E27FC236}">
                <a16:creationId xmlns:a16="http://schemas.microsoft.com/office/drawing/2014/main" id="{4D11DA2A-88B5-FAAD-B598-BFE1440AAE35}"/>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OERs Diagram _  Competencies</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02875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3" name="Google Shape;1803;p25"/>
          <p:cNvSpPr txBox="1">
            <a:spLocks noGrp="1"/>
          </p:cNvSpPr>
          <p:nvPr>
            <p:ph type="body" idx="1"/>
          </p:nvPr>
        </p:nvSpPr>
        <p:spPr>
          <a:xfrm>
            <a:off x="1039315" y="2655620"/>
            <a:ext cx="5280462" cy="1602782"/>
          </a:xfrm>
          <a:prstGeom prst="rect">
            <a:avLst/>
          </a:prstGeom>
          <a:noFill/>
          <a:ln>
            <a:noFill/>
          </a:ln>
        </p:spPr>
        <p:txBody>
          <a:bodyPr spcFirstLastPara="1" wrap="square" lIns="91425" tIns="45700" rIns="91425" bIns="45700" anchor="t" anchorCtr="0">
            <a:noAutofit/>
          </a:bodyPr>
          <a:lstStyle/>
          <a:p>
            <a:pPr marL="12700" lvl="0" indent="0" algn="l" rtl="0">
              <a:lnSpc>
                <a:spcPts val="1720"/>
              </a:lnSpc>
              <a:spcBef>
                <a:spcPts val="0"/>
              </a:spcBef>
              <a:spcAft>
                <a:spcPts val="0"/>
              </a:spcAft>
              <a:buSzPts val="1100"/>
              <a:buNone/>
            </a:pPr>
            <a:r>
              <a:rPr lang="en-GB" sz="1600" b="1" i="1" noProof="0" dirty="0">
                <a:latin typeface="Calibri" panose="020F0502020204030204" pitchFamily="34" charset="0"/>
                <a:cs typeface="Calibri" panose="020F0502020204030204" pitchFamily="34" charset="0"/>
              </a:rPr>
              <a:t>Competencies are defined as “articulated sets of knowledge, capabilities, skills, dispositions, attitudes, and aptitudes that enable us to understand and analyse problems or situations and act coherently and effectively, individually or collectively, in specific contexts.”</a:t>
            </a:r>
            <a:endParaRPr lang="en-GB" sz="1600" noProof="0" dirty="0">
              <a:latin typeface="Calibri" panose="020F0502020204030204" pitchFamily="34" charset="0"/>
              <a:cs typeface="Calibri" panose="020F0502020204030204" pitchFamily="34" charset="0"/>
            </a:endParaRPr>
          </a:p>
          <a:p>
            <a:pPr marL="12700" lvl="0" indent="0" algn="l" rtl="0">
              <a:lnSpc>
                <a:spcPct val="149565"/>
              </a:lnSpc>
              <a:spcBef>
                <a:spcPts val="0"/>
              </a:spcBef>
              <a:spcAft>
                <a:spcPts val="0"/>
              </a:spcAft>
              <a:buSzPts val="1100"/>
              <a:buNone/>
            </a:pPr>
            <a:endParaRPr lang="en-GB" sz="1600" noProof="0" dirty="0">
              <a:latin typeface="Calibri" panose="020F0502020204030204" pitchFamily="34" charset="0"/>
              <a:cs typeface="Calibri" panose="020F0502020204030204" pitchFamily="34" charset="0"/>
            </a:endParaRPr>
          </a:p>
        </p:txBody>
      </p:sp>
      <p:sp>
        <p:nvSpPr>
          <p:cNvPr id="1805" name="Google Shape;1805;p25"/>
          <p:cNvSpPr txBox="1"/>
          <p:nvPr/>
        </p:nvSpPr>
        <p:spPr>
          <a:xfrm>
            <a:off x="11209558" y="7519085"/>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807" name="Google Shape;1807;p25"/>
          <p:cNvSpPr txBox="1"/>
          <p:nvPr/>
        </p:nvSpPr>
        <p:spPr>
          <a:xfrm>
            <a:off x="996270" y="4585079"/>
            <a:ext cx="6246152" cy="2691861"/>
          </a:xfrm>
          <a:prstGeom prst="rect">
            <a:avLst/>
          </a:prstGeom>
          <a:noFill/>
          <a:ln>
            <a:noFill/>
          </a:ln>
        </p:spPr>
        <p:txBody>
          <a:bodyPr spcFirstLastPara="1" wrap="square" lIns="91425" tIns="45700" rIns="91425" bIns="45700" numCol="2" spcCol="216000" anchor="t" anchorCtr="0">
            <a:noAutofit/>
          </a:bodyPr>
          <a:lstStyle/>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Competencies are defined as “articulated sets of knowledge, capabilities, skills, dispositions, attitudes, and aptitudes that enable us to understand and analyse problems or situations, and to act coherently and effectively, individually or collectively, in specific contexts.”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They are assessable through learning outcomes and can be demonstrated through the ability to apply personal, social, professional, and methodological knowledge, skills, and abilities in work or study situations, as well as in professional and personal development. Competencies are inherent to individuals, and they continue to develop them through their professional practice and lifelong learning .</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lvl="0" algn="just">
              <a:lnSpc>
                <a:spcPts val="1280"/>
              </a:lnSpc>
              <a:buClr>
                <a:srgbClr val="1A3966"/>
              </a:buClr>
              <a:buSzPts val="1100"/>
            </a:pPr>
            <a:r>
              <a:rPr lang="en-GB" sz="1150" noProof="0" dirty="0">
                <a:solidFill>
                  <a:srgbClr val="1A3966"/>
                </a:solidFill>
                <a:latin typeface="Calibri" panose="020F0502020204030204" pitchFamily="34" charset="0"/>
                <a:ea typeface="Calibri"/>
                <a:cs typeface="Calibri" panose="020F0502020204030204" pitchFamily="34" charset="0"/>
                <a:sym typeface="Calibri"/>
              </a:rPr>
              <a:t>Competencies and Learning Outcomes , which are sometimes used interchangeably, are the starting point and the heart of any teaching process as they define what we want the student to achieve, at the educational level.</a:t>
            </a:r>
            <a:endParaRPr lang="en-GB" sz="1150" noProof="0" dirty="0">
              <a:latin typeface="Calibri" panose="020F0502020204030204" pitchFamily="34" charset="0"/>
              <a:cs typeface="Calibri" panose="020F0502020204030204" pitchFamily="34" charset="0"/>
            </a:endParaRPr>
          </a:p>
          <a:p>
            <a:pPr marL="12700" lvl="0" algn="just">
              <a:lnSpc>
                <a:spcPts val="1280"/>
              </a:lnSpc>
              <a:buClr>
                <a:srgbClr val="1A3966"/>
              </a:buClr>
              <a:buSzPts val="1100"/>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noProof="0" dirty="0">
                <a:solidFill>
                  <a:srgbClr val="1A3966"/>
                </a:solidFill>
                <a:latin typeface="Calibri" panose="020F0502020204030204" pitchFamily="34" charset="0"/>
                <a:ea typeface="Calibri"/>
                <a:cs typeface="Calibri" panose="020F0502020204030204" pitchFamily="34" charset="0"/>
                <a:sym typeface="Calibri"/>
              </a:rPr>
              <a:t>This course, through its four modules, seeks to empower students to carry out their work with a sustainable mindset, an integrative approach, and systemic thinking. This training will be made possible thanks to a set of activities that students will complete using short, simple resources to designed for classroom use.</a:t>
            </a:r>
            <a:r>
              <a:rPr lang="en-GB" sz="1150" noProof="0" dirty="0">
                <a:solidFill>
                  <a:srgbClr val="1A3966"/>
                </a:solidFill>
                <a:latin typeface="Calibri" panose="020F0502020204030204" pitchFamily="34" charset="0"/>
                <a:ea typeface="Calibri"/>
                <a:cs typeface="Calibri" panose="020F0502020204030204" pitchFamily="34" charset="0"/>
              </a:rPr>
              <a:t> </a:t>
            </a:r>
            <a:r>
              <a:rPr lang="en-GB" sz="1150" noProof="0" dirty="0">
                <a:solidFill>
                  <a:srgbClr val="1A3966"/>
                </a:solidFill>
                <a:latin typeface="Calibri" panose="020F0502020204030204" pitchFamily="34" charset="0"/>
                <a:ea typeface="Calibri"/>
                <a:cs typeface="Calibri" panose="020F0502020204030204" pitchFamily="34" charset="0"/>
                <a:sym typeface="Calibri"/>
              </a:rPr>
              <a:t>These activities aim to generate a shift in perspective and knowledge that the student will be able to integrate into their daily life and with the rest of their technical expertise.</a:t>
            </a:r>
          </a:p>
          <a:p>
            <a:pPr marL="12700" algn="just">
              <a:lnSpc>
                <a:spcPts val="1280"/>
              </a:lnSpc>
              <a:buClr>
                <a:srgbClr val="1A3966"/>
              </a:buClr>
              <a:buSzPts val="1100"/>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lvl="0" algn="just">
              <a:lnSpc>
                <a:spcPts val="1280"/>
              </a:lnSpc>
              <a:buClr>
                <a:srgbClr val="1A3966"/>
              </a:buClr>
              <a:buSzPts val="1100"/>
            </a:pPr>
            <a:r>
              <a:rPr lang="en-GB" sz="1150" noProof="0" dirty="0">
                <a:solidFill>
                  <a:srgbClr val="1A3966"/>
                </a:solidFill>
                <a:latin typeface="Calibri" panose="020F0502020204030204" pitchFamily="34" charset="0"/>
                <a:ea typeface="Calibri"/>
                <a:cs typeface="Calibri" panose="020F0502020204030204" pitchFamily="34" charset="0"/>
                <a:sym typeface="Calibri"/>
              </a:rPr>
              <a:t>Therefore, learning outcomes are statements of what a student is expected to know, understand and/or be able to demonstrate after completing a learning process (according to the Tuning Glossary of Educational Structures ).</a:t>
            </a:r>
            <a:r>
              <a:rPr lang="en-GB" sz="1150" noProof="0" dirty="0">
                <a:latin typeface="Calibri" panose="020F0502020204030204" pitchFamily="34" charset="0"/>
                <a:ea typeface="Calibri"/>
                <a:cs typeface="Calibri" panose="020F0502020204030204" pitchFamily="34" charset="0"/>
              </a:rPr>
              <a:t> </a:t>
            </a:r>
            <a:r>
              <a:rPr lang="en-GB" sz="1150" noProof="0" dirty="0">
                <a:solidFill>
                  <a:srgbClr val="1A3966"/>
                </a:solidFill>
                <a:latin typeface="Calibri" panose="020F0502020204030204" pitchFamily="34" charset="0"/>
                <a:ea typeface="Calibri"/>
                <a:cs typeface="Calibri" panose="020F0502020204030204" pitchFamily="34" charset="0"/>
                <a:sym typeface="Calibri"/>
              </a:rPr>
              <a:t>In this way, the Learning Outcome will begin with the phrase “the student will be able to…”, followed by the verb that expresses the competence.</a:t>
            </a:r>
            <a:endParaRPr lang="en-GB" sz="1150" noProof="0" dirty="0">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2" name="Google Shape;1794;p24">
            <a:extLst>
              <a:ext uri="{FF2B5EF4-FFF2-40B4-BE49-F238E27FC236}">
                <a16:creationId xmlns:a16="http://schemas.microsoft.com/office/drawing/2014/main" id="{08625BEB-7137-E66A-226D-8A9667BC35F3}"/>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03</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9" name="Straight Connector 8">
            <a:extLst>
              <a:ext uri="{FF2B5EF4-FFF2-40B4-BE49-F238E27FC236}">
                <a16:creationId xmlns:a16="http://schemas.microsoft.com/office/drawing/2014/main" id="{871727EF-F7C1-C56B-5CE9-F62DECFE316D}"/>
              </a:ext>
            </a:extLst>
          </p:cNvPr>
          <p:cNvCxnSpPr>
            <a:cxnSpLocks/>
          </p:cNvCxnSpPr>
          <p:nvPr/>
        </p:nvCxnSpPr>
        <p:spPr>
          <a:xfrm>
            <a:off x="2302189" y="2058248"/>
            <a:ext cx="5473386" cy="0"/>
          </a:xfrm>
          <a:prstGeom prst="line">
            <a:avLst/>
          </a:prstGeom>
          <a:ln w="15875">
            <a:solidFill>
              <a:srgbClr val="8E9ED8"/>
            </a:solidFill>
            <a:prstDash val="sysDot"/>
          </a:ln>
        </p:spPr>
        <p:style>
          <a:lnRef idx="1">
            <a:schemeClr val="accent1"/>
          </a:lnRef>
          <a:fillRef idx="0">
            <a:schemeClr val="accent1"/>
          </a:fillRef>
          <a:effectRef idx="0">
            <a:schemeClr val="accent1"/>
          </a:effectRef>
          <a:fontRef idx="minor">
            <a:schemeClr val="tx1"/>
          </a:fontRef>
        </p:style>
      </p:cxnSp>
      <p:sp>
        <p:nvSpPr>
          <p:cNvPr id="10" name="Google Shape;1787;p24">
            <a:extLst>
              <a:ext uri="{FF2B5EF4-FFF2-40B4-BE49-F238E27FC236}">
                <a16:creationId xmlns:a16="http://schemas.microsoft.com/office/drawing/2014/main" id="{CC9024A1-6D60-604B-5A52-277A44C89659}"/>
              </a:ext>
            </a:extLst>
          </p:cNvPr>
          <p:cNvSpPr txBox="1">
            <a:spLocks/>
          </p:cNvSpPr>
          <p:nvPr/>
        </p:nvSpPr>
        <p:spPr>
          <a:xfrm>
            <a:off x="1039315" y="1825936"/>
            <a:ext cx="606837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indent="-12700"/>
            <a:r>
              <a:rPr lang="en-GB" sz="2200" b="1" noProof="0" dirty="0">
                <a:solidFill>
                  <a:schemeClr val="bg1"/>
                </a:solidFill>
                <a:highlight>
                  <a:srgbClr val="0E6E61"/>
                </a:highlight>
                <a:latin typeface="Calibri" panose="020F0502020204030204" pitchFamily="34" charset="0"/>
                <a:cs typeface="Calibri" panose="020F0502020204030204" pitchFamily="34" charset="0"/>
              </a:rPr>
              <a:t> Competencies </a:t>
            </a:r>
            <a:r>
              <a:rPr lang="en-GB" sz="2200" b="1" noProof="0"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645DAC54-64BD-5FF2-B4AA-ACF1675A8BF6}"/>
              </a:ext>
            </a:extLst>
          </p:cNvPr>
          <p:cNvGrpSpPr/>
          <p:nvPr/>
        </p:nvGrpSpPr>
        <p:grpSpPr>
          <a:xfrm>
            <a:off x="632678" y="0"/>
            <a:ext cx="7190871" cy="1670099"/>
            <a:chOff x="632678" y="0"/>
            <a:chExt cx="7190871" cy="1670099"/>
          </a:xfrm>
        </p:grpSpPr>
        <p:cxnSp>
          <p:nvCxnSpPr>
            <p:cNvPr id="4" name="Google Shape;1953;p45">
              <a:extLst>
                <a:ext uri="{FF2B5EF4-FFF2-40B4-BE49-F238E27FC236}">
                  <a16:creationId xmlns:a16="http://schemas.microsoft.com/office/drawing/2014/main" id="{48C2557D-3ED3-1A19-543D-7577F53ACFCE}"/>
                </a:ext>
              </a:extLst>
            </p:cNvPr>
            <p:cNvCxnSpPr/>
            <p:nvPr/>
          </p:nvCxnSpPr>
          <p:spPr>
            <a:xfrm>
              <a:off x="632678" y="1370978"/>
              <a:ext cx="5473386" cy="0"/>
            </a:xfrm>
            <a:prstGeom prst="straightConnector1">
              <a:avLst/>
            </a:prstGeom>
            <a:noFill/>
            <a:ln w="15875" cap="flat" cmpd="sng">
              <a:solidFill>
                <a:srgbClr val="8E9ED8"/>
              </a:solidFill>
              <a:prstDash val="dash"/>
              <a:round/>
              <a:headEnd type="none" w="sm" len="sm"/>
              <a:tailEnd type="none" w="sm" len="sm"/>
            </a:ln>
          </p:spPr>
        </p:cxnSp>
        <p:grpSp>
          <p:nvGrpSpPr>
            <p:cNvPr id="5" name="Google Shape;1775;p23">
              <a:extLst>
                <a:ext uri="{FF2B5EF4-FFF2-40B4-BE49-F238E27FC236}">
                  <a16:creationId xmlns:a16="http://schemas.microsoft.com/office/drawing/2014/main" id="{2C634808-A8A8-0FAB-6EE2-285B971CB7A4}"/>
                </a:ext>
              </a:extLst>
            </p:cNvPr>
            <p:cNvGrpSpPr/>
            <p:nvPr/>
          </p:nvGrpSpPr>
          <p:grpSpPr>
            <a:xfrm>
              <a:off x="1020902" y="0"/>
              <a:ext cx="6802647" cy="1670099"/>
              <a:chOff x="1677200" y="-412626"/>
              <a:chExt cx="7459575" cy="1831381"/>
            </a:xfrm>
          </p:grpSpPr>
          <p:sp>
            <p:nvSpPr>
              <p:cNvPr id="6" name="Google Shape;1776;p23">
                <a:extLst>
                  <a:ext uri="{FF2B5EF4-FFF2-40B4-BE49-F238E27FC236}">
                    <a16:creationId xmlns:a16="http://schemas.microsoft.com/office/drawing/2014/main" id="{BB2F316A-7DBF-AC87-C440-B26959632F36}"/>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8E9E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7" name="Google Shape;1777;p23">
                <a:extLst>
                  <a:ext uri="{FF2B5EF4-FFF2-40B4-BE49-F238E27FC236}">
                    <a16:creationId xmlns:a16="http://schemas.microsoft.com/office/drawing/2014/main" id="{D04E3E70-7B0D-F183-F767-EC998211A320}"/>
                  </a:ext>
                </a:extLst>
              </p:cNvPr>
              <p:cNvSpPr txBox="1"/>
              <p:nvPr/>
            </p:nvSpPr>
            <p:spPr>
              <a:xfrm>
                <a:off x="1677200" y="633001"/>
                <a:ext cx="4490870" cy="775916"/>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
          <p:nvSpPr>
            <p:cNvPr id="8" name="Google Shape;1778;p23">
              <a:extLst>
                <a:ext uri="{FF2B5EF4-FFF2-40B4-BE49-F238E27FC236}">
                  <a16:creationId xmlns:a16="http://schemas.microsoft.com/office/drawing/2014/main" id="{16F4B059-354E-2E3D-EB14-41B40B28988A}"/>
                </a:ext>
              </a:extLst>
            </p:cNvPr>
            <p:cNvSpPr txBox="1"/>
            <p:nvPr/>
          </p:nvSpPr>
          <p:spPr>
            <a:xfrm>
              <a:off x="5984005" y="314060"/>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02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 name="Google Shape;1952;p45">
              <a:extLst>
                <a:ext uri="{FF2B5EF4-FFF2-40B4-BE49-F238E27FC236}">
                  <a16:creationId xmlns:a16="http://schemas.microsoft.com/office/drawing/2014/main" id="{6858C3F6-9530-93C0-D0CE-A16B7320DA06}"/>
                </a:ext>
              </a:extLst>
            </p:cNvPr>
            <p:cNvSpPr txBox="1"/>
            <p:nvPr/>
          </p:nvSpPr>
          <p:spPr>
            <a:xfrm>
              <a:off x="989945" y="609920"/>
              <a:ext cx="4119628" cy="707584"/>
            </a:xfrm>
            <a:prstGeom prst="rect">
              <a:avLst/>
            </a:prstGeom>
            <a:noFill/>
            <a:ln>
              <a:noFill/>
            </a:ln>
          </p:spPr>
          <p:txBody>
            <a:bodyPr spcFirstLastPara="1" wrap="square" lIns="91425" tIns="45700" rIns="91425" bIns="45700" anchor="b" anchorCtr="0">
              <a:noAutofit/>
            </a:bodyPr>
            <a:lstStyle/>
            <a:p>
              <a:pPr marL="0" marR="0" lvl="0" indent="0" algn="l" rtl="0">
                <a:lnSpc>
                  <a:spcPct val="74375"/>
                </a:lnSpc>
                <a:spcBef>
                  <a:spcPts val="0"/>
                </a:spcBef>
                <a:spcAft>
                  <a:spcPts val="0"/>
                </a:spcAft>
                <a:buClr>
                  <a:srgbClr val="000000"/>
                </a:buClr>
                <a:buSzPts val="3200"/>
                <a:buFont typeface="Arial"/>
                <a:buNone/>
              </a:pPr>
              <a:r>
                <a:rPr lang="en-GB" sz="3200" b="1" noProof="0" dirty="0">
                  <a:solidFill>
                    <a:srgbClr val="0E6E61"/>
                  </a:solidFill>
                  <a:latin typeface="Calibri" panose="020F0502020204030204" pitchFamily="34" charset="0"/>
                  <a:ea typeface="Calibri"/>
                  <a:cs typeface="Calibri" panose="020F0502020204030204" pitchFamily="34" charset="0"/>
                  <a:sym typeface="Calibri"/>
                </a:rPr>
                <a:t>Structure</a:t>
              </a:r>
              <a:endParaRPr lang="en-GB" sz="2700" b="1" u="none" strike="noStrike" cap="none" noProof="0" dirty="0">
                <a:solidFill>
                  <a:srgbClr val="EA0E8B"/>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2A5F4FBA18E4FAEF238F53AC8A9E9" ma:contentTypeVersion="14" ma:contentTypeDescription="Create a new document." ma:contentTypeScope="" ma:versionID="b0396f56d1edcc8624b5613273add050">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4d11c5cf0ac7781bc8dc97fa5c99a132"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da97898-f981-417e-acf2-b50a87750bbf" xsi:nil="true"/>
    <lcf76f155ced4ddcb4097134ff3c332f xmlns="feb728bd-6e5b-4e82-95b4-181b5f0639b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B3DF3-8AE1-485C-999B-71B7C7FFD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728bd-6e5b-4e82-95b4-181b5f0639b3"/>
    <ds:schemaRef ds:uri="6da97898-f981-417e-acf2-b50a87750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48A118-888B-4DE3-A13C-E1846E919A63}">
  <ds:schemaRefs>
    <ds:schemaRef ds:uri="http://schemas.microsoft.com/office/2006/metadata/properties"/>
    <ds:schemaRef ds:uri="http://schemas.microsoft.com/office/infopath/2007/PartnerControls"/>
    <ds:schemaRef ds:uri="6da97898-f981-417e-acf2-b50a87750bbf"/>
    <ds:schemaRef ds:uri="feb728bd-6e5b-4e82-95b4-181b5f0639b3"/>
  </ds:schemaRefs>
</ds:datastoreItem>
</file>

<file path=customXml/itemProps3.xml><?xml version="1.0" encoding="utf-8"?>
<ds:datastoreItem xmlns:ds="http://schemas.openxmlformats.org/officeDocument/2006/customXml" ds:itemID="{B0D78070-70C6-41E3-A35B-67A172F699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13295</TotalTime>
  <Words>10753</Words>
  <Application>Microsoft Office PowerPoint</Application>
  <PresentationFormat>Custom</PresentationFormat>
  <Paragraphs>1903</Paragraphs>
  <Slides>49</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Montserrat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Robz</dc:creator>
  <cp:lastModifiedBy>aine hamill</cp:lastModifiedBy>
  <cp:revision>202</cp:revision>
  <cp:lastPrinted>2025-06-02T08:07:09Z</cp:lastPrinted>
  <dcterms:created xsi:type="dcterms:W3CDTF">2016-05-11T14:31:01Z</dcterms:created>
  <dcterms:modified xsi:type="dcterms:W3CDTF">2025-08-01T09:44:44Z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0x010100E0D2A5F4FBA18E4FAEF238F53AC8A9E9</vt:lpwstr>
  </property>
  <property fmtid="{D5CDD505-2E9C-101B-9397-08002B2CF9AE}" pid="3" name="MSIP_Label_184a3394-03bb-460d-b0e0-929a41aa1fc7_Enabled">
    <vt:lpwstr>true</vt:lpwstr>
  </property>
  <property fmtid="{D5CDD505-2E9C-101B-9397-08002B2CF9AE}" pid="4" name="MSIP_Label_184a3394-03bb-460d-b0e0-929a41aa1fc7_SetDate">
    <vt:lpwstr>2025-06-12T21:37:37Z</vt:lpwstr>
  </property>
  <property fmtid="{D5CDD505-2E9C-101B-9397-08002B2CF9AE}" pid="5" name="MSIP_Label_184a3394-03bb-460d-b0e0-929a41aa1fc7_Method">
    <vt:lpwstr>Privileged</vt:lpwstr>
  </property>
  <property fmtid="{D5CDD505-2E9C-101B-9397-08002B2CF9AE}" pid="6" name="MSIP_Label_184a3394-03bb-460d-b0e0-929a41aa1fc7_Name">
    <vt:lpwstr>Público</vt:lpwstr>
  </property>
  <property fmtid="{D5CDD505-2E9C-101B-9397-08002B2CF9AE}" pid="7" name="MSIP_Label_184a3394-03bb-460d-b0e0-929a41aa1fc7_SiteId">
    <vt:lpwstr>cfab0009-84b7-4397-a0f8-f77cdf1579c1</vt:lpwstr>
  </property>
  <property fmtid="{D5CDD505-2E9C-101B-9397-08002B2CF9AE}" pid="8" name="MSIP_Label_184a3394-03bb-460d-b0e0-929a41aa1fc7_ActionId">
    <vt:lpwstr>8d66f496-eb5f-4fc9-99ad-bec669da2edd</vt:lpwstr>
  </property>
  <property fmtid="{D5CDD505-2E9C-101B-9397-08002B2CF9AE}" pid="9" name="MSIP_Label_184a3394-03bb-460d-b0e0-929a41aa1fc7_ContentBits">
    <vt:lpwstr>0</vt:lpwstr>
  </property>
  <property fmtid="{D5CDD505-2E9C-101B-9397-08002B2CF9AE}" pid="10" name="MSIP_Label_184a3394-03bb-460d-b0e0-929a41aa1fc7_Tag">
    <vt:lpwstr>10, 0, 1, 1</vt:lpwstr>
  </property>
</Properties>
</file>